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9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6208"/>
  </p:normalViewPr>
  <p:slideViewPr>
    <p:cSldViewPr snapToGrid="0" snapToObjects="1">
      <p:cViewPr varScale="1">
        <p:scale>
          <a:sx n="85" d="100"/>
          <a:sy n="85" d="100"/>
        </p:scale>
        <p:origin x="45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369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2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4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7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2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9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1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2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2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26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8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8" r:id="rId6"/>
    <p:sldLayoutId id="2147483773" r:id="rId7"/>
    <p:sldLayoutId id="2147483774" r:id="rId8"/>
    <p:sldLayoutId id="2147483775" r:id="rId9"/>
    <p:sldLayoutId id="2147483777" r:id="rId10"/>
    <p:sldLayoutId id="21474837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">
            <a:extLst>
              <a:ext uri="{FF2B5EF4-FFF2-40B4-BE49-F238E27FC236}">
                <a16:creationId xmlns:a16="http://schemas.microsoft.com/office/drawing/2014/main" id="{9EBEC28B-97D9-4084-AA11-411F199BA1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88" r="5184" b="-1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3AF8914C-3465-0947-A796-DCA2FEE532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kumimoji="1" lang="en-US" altLang="zh-TW" sz="5400" dirty="0"/>
              <a:t>AC3</a:t>
            </a:r>
            <a:br>
              <a:rPr kumimoji="1" lang="en-US" altLang="zh-TW" sz="5400" dirty="0"/>
            </a:br>
            <a:r>
              <a:rPr kumimoji="1" lang="zh-TW" altLang="en-US" sz="5400" dirty="0"/>
              <a:t>資料庫介紹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3909361-9F8F-4F42-82F5-AF69642CDC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r>
              <a:rPr kumimoji="1" lang="en-US" altLang="zh-TW" sz="2000" dirty="0">
                <a:latin typeface="Comic Sans MS" panose="030F0902030302020204" pitchFamily="66" charset="0"/>
              </a:rPr>
              <a:t>2020/10/26 </a:t>
            </a:r>
            <a:r>
              <a:rPr kumimoji="1" lang="en-US" altLang="zh-TW" sz="2000" dirty="0" err="1">
                <a:latin typeface="Comic Sans MS" panose="030F0902030302020204" pitchFamily="66" charset="0"/>
              </a:rPr>
              <a:t>Hsin-Chien</a:t>
            </a:r>
            <a:r>
              <a:rPr kumimoji="1" lang="en-US" altLang="zh-TW" sz="2000" dirty="0">
                <a:latin typeface="Comic Sans MS" panose="030F0902030302020204" pitchFamily="66" charset="0"/>
              </a:rPr>
              <a:t> Liang</a:t>
            </a:r>
            <a:endParaRPr kumimoji="1" lang="zh-TW" altLang="en-US" sz="2000" dirty="0">
              <a:latin typeface="Comic Sans MS" panose="030F0902030302020204" pitchFamily="66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6421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ABD686-95E4-084B-94DB-A3D918C90CF2}"/>
              </a:ext>
            </a:extLst>
          </p:cNvPr>
          <p:cNvSpPr txBox="1">
            <a:spLocks/>
          </p:cNvSpPr>
          <p:nvPr/>
        </p:nvSpPr>
        <p:spPr>
          <a:xfrm>
            <a:off x="8168640" y="0"/>
            <a:ext cx="4023360" cy="13144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kumimoji="1" lang="zh-TW" altLang="en-US" sz="5400" dirty="0">
              <a:latin typeface="Comic Sans MS" panose="030F0902030302020204" pitchFamily="66" charset="0"/>
            </a:endParaRPr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id="{BED13F0A-B478-1547-BF3C-14A008032B3E}"/>
              </a:ext>
            </a:extLst>
          </p:cNvPr>
          <p:cNvGrpSpPr/>
          <p:nvPr/>
        </p:nvGrpSpPr>
        <p:grpSpPr>
          <a:xfrm>
            <a:off x="514350" y="0"/>
            <a:ext cx="2181229" cy="527623"/>
            <a:chOff x="7743826" y="472500"/>
            <a:chExt cx="2181229" cy="527623"/>
          </a:xfrm>
        </p:grpSpPr>
        <p:cxnSp>
          <p:nvCxnSpPr>
            <p:cNvPr id="4" name="直線接點 3">
              <a:extLst>
                <a:ext uri="{FF2B5EF4-FFF2-40B4-BE49-F238E27FC236}">
                  <a16:creationId xmlns:a16="http://schemas.microsoft.com/office/drawing/2014/main" id="{1A510022-C072-B54F-931A-D2FA61D1ECD9}"/>
                </a:ext>
              </a:extLst>
            </p:cNvPr>
            <p:cNvCxnSpPr>
              <a:cxnSpLocks/>
            </p:cNvCxnSpPr>
            <p:nvPr/>
          </p:nvCxnSpPr>
          <p:spPr>
            <a:xfrm>
              <a:off x="7772402" y="1000123"/>
              <a:ext cx="2152653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9DFA289C-ADD9-A643-959E-27790907E9D3}"/>
                </a:ext>
              </a:extLst>
            </p:cNvPr>
            <p:cNvSpPr txBox="1"/>
            <p:nvPr/>
          </p:nvSpPr>
          <p:spPr>
            <a:xfrm>
              <a:off x="7743826" y="472500"/>
              <a:ext cx="19288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TW" altLang="en-US" sz="28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降水資料</a:t>
              </a:r>
            </a:p>
          </p:txBody>
        </p:sp>
      </p:grpSp>
      <p:graphicFrame>
        <p:nvGraphicFramePr>
          <p:cNvPr id="14" name="表格 4">
            <a:extLst>
              <a:ext uri="{FF2B5EF4-FFF2-40B4-BE49-F238E27FC236}">
                <a16:creationId xmlns:a16="http://schemas.microsoft.com/office/drawing/2014/main" id="{296C560A-891E-0C41-B672-15C9BCA199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168423"/>
              </p:ext>
            </p:extLst>
          </p:nvPr>
        </p:nvGraphicFramePr>
        <p:xfrm>
          <a:off x="514350" y="666027"/>
          <a:ext cx="11272838" cy="60475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234654">
                  <a:extLst>
                    <a:ext uri="{9D8B030D-6E8A-4147-A177-3AD203B41FA5}">
                      <a16:colId xmlns:a16="http://schemas.microsoft.com/office/drawing/2014/main" val="2633819162"/>
                    </a:ext>
                  </a:extLst>
                </a:gridCol>
                <a:gridCol w="1320566">
                  <a:extLst>
                    <a:ext uri="{9D8B030D-6E8A-4147-A177-3AD203B41FA5}">
                      <a16:colId xmlns:a16="http://schemas.microsoft.com/office/drawing/2014/main" val="1899783604"/>
                    </a:ext>
                  </a:extLst>
                </a:gridCol>
                <a:gridCol w="1489630">
                  <a:extLst>
                    <a:ext uri="{9D8B030D-6E8A-4147-A177-3AD203B41FA5}">
                      <a16:colId xmlns:a16="http://schemas.microsoft.com/office/drawing/2014/main" val="1730015492"/>
                    </a:ext>
                  </a:extLst>
                </a:gridCol>
                <a:gridCol w="3023928">
                  <a:extLst>
                    <a:ext uri="{9D8B030D-6E8A-4147-A177-3AD203B41FA5}">
                      <a16:colId xmlns:a16="http://schemas.microsoft.com/office/drawing/2014/main" val="601399891"/>
                    </a:ext>
                  </a:extLst>
                </a:gridCol>
                <a:gridCol w="2102030">
                  <a:extLst>
                    <a:ext uri="{9D8B030D-6E8A-4147-A177-3AD203B41FA5}">
                      <a16:colId xmlns:a16="http://schemas.microsoft.com/office/drawing/2014/main" val="4015595509"/>
                    </a:ext>
                  </a:extLst>
                </a:gridCol>
                <a:gridCol w="2102030">
                  <a:extLst>
                    <a:ext uri="{9D8B030D-6E8A-4147-A177-3AD203B41FA5}">
                      <a16:colId xmlns:a16="http://schemas.microsoft.com/office/drawing/2014/main" val="2988213442"/>
                    </a:ext>
                  </a:extLst>
                </a:gridCol>
              </a:tblGrid>
              <a:tr h="303824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Version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Frequency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Period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Resolution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Size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022991"/>
                  </a:ext>
                </a:extLst>
              </a:tr>
              <a:tr h="30382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CPC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1.0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daily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1979/01 - Present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720x360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2.7 GB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2425705"/>
                  </a:ext>
                </a:extLst>
              </a:tr>
              <a:tr h="30382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GPCP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2.3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monthly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1979/01 - present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144x72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109 MB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971040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1.3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daily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1996/10 - present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360x180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3.9 GB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761782"/>
                  </a:ext>
                </a:extLst>
              </a:tr>
              <a:tr h="303824">
                <a:tc rowSpan="2">
                  <a:txBody>
                    <a:bodyPr/>
                    <a:lstStyle/>
                    <a:p>
                      <a:pPr algn="ctr"/>
                      <a:r>
                        <a:rPr lang="en" altLang="zh-TW" sz="1400" dirty="0">
                          <a:latin typeface="Comic Sans MS" panose="030F0702030302020204" pitchFamily="66" charset="0"/>
                        </a:rPr>
                        <a:t>CMORPH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ADJ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daily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1998/01 - present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1440x480</a:t>
                      </a:r>
                      <a:br>
                        <a:rPr lang="en-US" altLang="zh-TW" sz="1400" dirty="0">
                          <a:latin typeface="Comic Sans MS" panose="030F0702030302020204" pitchFamily="66" charset="0"/>
                        </a:rPr>
                      </a:br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 (60S-60N)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24 GB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30010613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RAW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Real-time 2020/01-08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649 MB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1698099"/>
                  </a:ext>
                </a:extLst>
              </a:tr>
              <a:tr h="303824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TRMM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3B42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3hourly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1998/01 - 2019/12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1440x400</a:t>
                      </a:r>
                      <a:br>
                        <a:rPr lang="en-US" altLang="zh-TW" sz="1400" dirty="0">
                          <a:latin typeface="Comic Sans MS" panose="030F0702030302020204" pitchFamily="66" charset="0"/>
                        </a:rPr>
                      </a:br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 (50S-50N)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415 GB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63038945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daily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1998/01 - 2019/12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19 GB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3286870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3B43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monthly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1998/01 - 2017/10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1.3 GB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6090839"/>
                  </a:ext>
                </a:extLst>
              </a:tr>
              <a:tr h="524410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GPM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" altLang="zh-TW" sz="1400" dirty="0">
                          <a:latin typeface="Comic Sans MS" panose="030F0702030302020204" pitchFamily="66" charset="0"/>
                        </a:rPr>
                        <a:t>IMERG V6</a:t>
                      </a:r>
                      <a:br>
                        <a:rPr lang="en" altLang="zh-TW" sz="1400" dirty="0">
                          <a:latin typeface="Comic Sans MS" panose="030F0702030302020204" pitchFamily="66" charset="0"/>
                        </a:rPr>
                      </a:br>
                      <a:r>
                        <a:rPr lang="en" altLang="zh-TW" sz="1400" dirty="0">
                          <a:latin typeface="Comic Sans MS" panose="030F0702030302020204" pitchFamily="66" charset="0"/>
                        </a:rPr>
                        <a:t>Final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30min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2009/01/01 - 2020/03/31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3600x1201</a:t>
                      </a:r>
                      <a:br>
                        <a:rPr lang="en-US" altLang="zh-TW" sz="1400" dirty="0">
                          <a:latin typeface="Comic Sans MS" panose="030F0702030302020204" pitchFamily="66" charset="0"/>
                        </a:rPr>
                      </a:br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(60S-60N)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9.3 TB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77360184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daily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2000/06/01 - 2020/03/31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3600x1800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264 GB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0055592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monthly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2000/06 - 2020/03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3600x1800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6.8 GB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929667"/>
                  </a:ext>
                </a:extLst>
              </a:tr>
              <a:tr h="524410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TW" sz="1400" dirty="0">
                          <a:latin typeface="Comic Sans MS" panose="030F0702030302020204" pitchFamily="66" charset="0"/>
                        </a:rPr>
                        <a:t>IMERG V6</a:t>
                      </a:r>
                      <a:br>
                        <a:rPr lang="en" altLang="zh-TW" sz="1400" dirty="0">
                          <a:latin typeface="Comic Sans MS" panose="030F0702030302020204" pitchFamily="66" charset="0"/>
                        </a:rPr>
                      </a:br>
                      <a:r>
                        <a:rPr lang="en" altLang="zh-TW" sz="1400" dirty="0">
                          <a:latin typeface="Comic Sans MS" panose="030F0702030302020204" pitchFamily="66" charset="0"/>
                        </a:rPr>
                        <a:t>Late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daily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2020/01/01 - 2020/08/31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3600x1800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8 GB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3507065"/>
                  </a:ext>
                </a:extLst>
              </a:tr>
              <a:tr h="458359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PERSIANN 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CDR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daily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1983/01/01 - 2020/03/31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1440x480</a:t>
                      </a:r>
                      <a:br>
                        <a:rPr lang="en-US" altLang="zh-TW" sz="1400" dirty="0">
                          <a:latin typeface="Comic Sans MS" panose="030F0702030302020204" pitchFamily="66" charset="0"/>
                        </a:rPr>
                      </a:br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(60S-60N)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38 GB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30706088"/>
                  </a:ext>
                </a:extLst>
              </a:tr>
              <a:tr h="458359">
                <a:tc vMerge="1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CCS 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daily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2020/01/01 - 2020/07/21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9000x3000</a:t>
                      </a:r>
                      <a:br>
                        <a:rPr lang="en-US" altLang="zh-TW" sz="1400" dirty="0">
                          <a:latin typeface="Comic Sans MS" panose="030F0702030302020204" pitchFamily="66" charset="0"/>
                        </a:rPr>
                      </a:br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(60S-60N)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106 GB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450786"/>
                  </a:ext>
                </a:extLst>
              </a:tr>
              <a:tr h="30382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MSWEP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2.2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3hr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1979/01/01-2017/10/31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3600x1800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220 GB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63568932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daily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65 GB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835705"/>
                  </a:ext>
                </a:extLst>
              </a:tr>
            </a:tbl>
          </a:graphicData>
        </a:graphic>
      </p:graphicFrame>
      <p:sp>
        <p:nvSpPr>
          <p:cNvPr id="15" name="文字方塊 14">
            <a:extLst>
              <a:ext uri="{FF2B5EF4-FFF2-40B4-BE49-F238E27FC236}">
                <a16:creationId xmlns:a16="http://schemas.microsoft.com/office/drawing/2014/main" id="{F1B78648-8FAC-BE46-86E5-56E37D907B78}"/>
              </a:ext>
            </a:extLst>
          </p:cNvPr>
          <p:cNvSpPr txBox="1"/>
          <p:nvPr/>
        </p:nvSpPr>
        <p:spPr>
          <a:xfrm>
            <a:off x="8057376" y="214428"/>
            <a:ext cx="3914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dirty="0"/>
              <a:t>位置：</a:t>
            </a:r>
            <a:r>
              <a:rPr kumimoji="1" lang="en-US" altLang="zh-TW" dirty="0"/>
              <a:t>300T:/archive/Observation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045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>
            <a:extLst>
              <a:ext uri="{FF2B5EF4-FFF2-40B4-BE49-F238E27FC236}">
                <a16:creationId xmlns:a16="http://schemas.microsoft.com/office/drawing/2014/main" id="{864313D5-0457-434A-95D0-2C7944CA1069}"/>
              </a:ext>
            </a:extLst>
          </p:cNvPr>
          <p:cNvGrpSpPr/>
          <p:nvPr/>
        </p:nvGrpSpPr>
        <p:grpSpPr>
          <a:xfrm>
            <a:off x="514350" y="223"/>
            <a:ext cx="3486151" cy="527623"/>
            <a:chOff x="7743825" y="472500"/>
            <a:chExt cx="3486151" cy="527623"/>
          </a:xfrm>
        </p:grpSpPr>
        <p:cxnSp>
          <p:nvCxnSpPr>
            <p:cNvPr id="3" name="直線接點 2">
              <a:extLst>
                <a:ext uri="{FF2B5EF4-FFF2-40B4-BE49-F238E27FC236}">
                  <a16:creationId xmlns:a16="http://schemas.microsoft.com/office/drawing/2014/main" id="{A46D3B27-E2A1-4D41-9277-0BDF1D62AF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72402" y="995720"/>
              <a:ext cx="3457574" cy="4403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B4C0B1F7-F1F5-0842-BAB0-EE179215C01A}"/>
                </a:ext>
              </a:extLst>
            </p:cNvPr>
            <p:cNvSpPr txBox="1"/>
            <p:nvPr/>
          </p:nvSpPr>
          <p:spPr>
            <a:xfrm>
              <a:off x="7743825" y="472500"/>
              <a:ext cx="34861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TW" sz="24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CRU</a:t>
              </a:r>
              <a:r>
                <a:rPr kumimoji="1" lang="zh-TW" altLang="en-US" sz="24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資料</a:t>
              </a:r>
              <a:r>
                <a:rPr kumimoji="1" lang="en-US" altLang="zh-TW" sz="24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(only land)</a:t>
              </a:r>
              <a:endParaRPr kumimoji="1"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</p:grpSp>
      <p:sp>
        <p:nvSpPr>
          <p:cNvPr id="5" name="文字方塊 4">
            <a:extLst>
              <a:ext uri="{FF2B5EF4-FFF2-40B4-BE49-F238E27FC236}">
                <a16:creationId xmlns:a16="http://schemas.microsoft.com/office/drawing/2014/main" id="{B8074086-B8F7-C242-A12E-BEACD3FF9F68}"/>
              </a:ext>
            </a:extLst>
          </p:cNvPr>
          <p:cNvSpPr txBox="1"/>
          <p:nvPr/>
        </p:nvSpPr>
        <p:spPr>
          <a:xfrm>
            <a:off x="7072313" y="238532"/>
            <a:ext cx="4999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dirty="0"/>
              <a:t>位置：</a:t>
            </a:r>
            <a:r>
              <a:rPr kumimoji="1" lang="en-US" altLang="zh-TW" dirty="0"/>
              <a:t>300T:/archive/Reanalysis/CRU/4.04</a:t>
            </a:r>
            <a:endParaRPr kumimoji="1" lang="zh-TW" altLang="en-US" dirty="0"/>
          </a:p>
        </p:txBody>
      </p:sp>
      <p:graphicFrame>
        <p:nvGraphicFramePr>
          <p:cNvPr id="6" name="表格 4">
            <a:extLst>
              <a:ext uri="{FF2B5EF4-FFF2-40B4-BE49-F238E27FC236}">
                <a16:creationId xmlns:a16="http://schemas.microsoft.com/office/drawing/2014/main" id="{207422E0-62B5-814D-883B-7D3E504F86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1966"/>
              </p:ext>
            </p:extLst>
          </p:nvPr>
        </p:nvGraphicFramePr>
        <p:xfrm>
          <a:off x="514350" y="666027"/>
          <a:ext cx="11437852" cy="33540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614680">
                  <a:extLst>
                    <a:ext uri="{9D8B030D-6E8A-4147-A177-3AD203B41FA5}">
                      <a16:colId xmlns:a16="http://schemas.microsoft.com/office/drawing/2014/main" val="2633819162"/>
                    </a:ext>
                  </a:extLst>
                </a:gridCol>
                <a:gridCol w="886143">
                  <a:extLst>
                    <a:ext uri="{9D8B030D-6E8A-4147-A177-3AD203B41FA5}">
                      <a16:colId xmlns:a16="http://schemas.microsoft.com/office/drawing/2014/main" val="1899783604"/>
                    </a:ext>
                  </a:extLst>
                </a:gridCol>
                <a:gridCol w="1152843">
                  <a:extLst>
                    <a:ext uri="{9D8B030D-6E8A-4147-A177-3AD203B41FA5}">
                      <a16:colId xmlns:a16="http://schemas.microsoft.com/office/drawing/2014/main" val="1730015492"/>
                    </a:ext>
                  </a:extLst>
                </a:gridCol>
                <a:gridCol w="1073468">
                  <a:extLst>
                    <a:ext uri="{9D8B030D-6E8A-4147-A177-3AD203B41FA5}">
                      <a16:colId xmlns:a16="http://schemas.microsoft.com/office/drawing/2014/main" val="601399891"/>
                    </a:ext>
                  </a:extLst>
                </a:gridCol>
                <a:gridCol w="1151255">
                  <a:extLst>
                    <a:ext uri="{9D8B030D-6E8A-4147-A177-3AD203B41FA5}">
                      <a16:colId xmlns:a16="http://schemas.microsoft.com/office/drawing/2014/main" val="4015595509"/>
                    </a:ext>
                  </a:extLst>
                </a:gridCol>
                <a:gridCol w="1117886">
                  <a:extLst>
                    <a:ext uri="{9D8B030D-6E8A-4147-A177-3AD203B41FA5}">
                      <a16:colId xmlns:a16="http://schemas.microsoft.com/office/drawing/2014/main" val="2988213442"/>
                    </a:ext>
                  </a:extLst>
                </a:gridCol>
                <a:gridCol w="3924293">
                  <a:extLst>
                    <a:ext uri="{9D8B030D-6E8A-4147-A177-3AD203B41FA5}">
                      <a16:colId xmlns:a16="http://schemas.microsoft.com/office/drawing/2014/main" val="281463757"/>
                    </a:ext>
                  </a:extLst>
                </a:gridCol>
                <a:gridCol w="1517284">
                  <a:extLst>
                    <a:ext uri="{9D8B030D-6E8A-4147-A177-3AD203B41FA5}">
                      <a16:colId xmlns:a16="http://schemas.microsoft.com/office/drawing/2014/main" val="2507683624"/>
                    </a:ext>
                  </a:extLst>
                </a:gridCol>
              </a:tblGrid>
              <a:tr h="303824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Version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Frequency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Period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Resolution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Variables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Long Name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Size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022991"/>
                  </a:ext>
                </a:extLst>
              </a:tr>
              <a:tr h="303824">
                <a:tc rowSpan="10"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CRU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4.04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monthly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1901-2019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720x360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err="1"/>
                        <a:t>cld</a:t>
                      </a:r>
                      <a:r>
                        <a:rPr lang="en-US" altLang="zh-TW" sz="1400" dirty="0"/>
                        <a:t> </a:t>
                      </a:r>
                      <a:endParaRPr lang="zh-TW" altLang="en-US" sz="1400" dirty="0"/>
                    </a:p>
                  </a:txBody>
                  <a:tcPr anchor="ctr"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cloud cover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27 GB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2425705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err="1">
                          <a:latin typeface="Comic Sans MS" panose="030F0702030302020204" pitchFamily="66" charset="0"/>
                        </a:rPr>
                        <a:t>dtr</a:t>
                      </a:r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 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diurnal temperature range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971040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err="1">
                          <a:latin typeface="Comic Sans MS" panose="030F0702030302020204" pitchFamily="66" charset="0"/>
                        </a:rPr>
                        <a:t>frs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ground frost frequency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761782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pet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potential evapotranspiration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30010613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pre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precipitation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1698099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err="1">
                          <a:latin typeface="Comic Sans MS" panose="030F0702030302020204" pitchFamily="66" charset="0"/>
                        </a:rPr>
                        <a:t>tmn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near-surface temperature minimum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63038945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err="1">
                          <a:latin typeface="Comic Sans MS" panose="030F0702030302020204" pitchFamily="66" charset="0"/>
                        </a:rPr>
                        <a:t>tmp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near-surface temperature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3286870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err="1">
                          <a:latin typeface="Comic Sans MS" panose="030F0702030302020204" pitchFamily="66" charset="0"/>
                        </a:rPr>
                        <a:t>tmx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near-surface temperature maximum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6090839"/>
                  </a:ext>
                </a:extLst>
              </a:tr>
              <a:tr h="306000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err="1">
                          <a:latin typeface="Comic Sans MS" panose="030F0702030302020204" pitchFamily="66" charset="0"/>
                        </a:rPr>
                        <a:t>vap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err="1">
                          <a:latin typeface="Comic Sans MS" panose="030F0702030302020204" pitchFamily="66" charset="0"/>
                        </a:rPr>
                        <a:t>vapour</a:t>
                      </a:r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 pressure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77360184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wet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wet day frequency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0055592"/>
                  </a:ext>
                </a:extLst>
              </a:tr>
            </a:tbl>
          </a:graphicData>
        </a:graphic>
      </p:graphicFrame>
      <p:grpSp>
        <p:nvGrpSpPr>
          <p:cNvPr id="8" name="群組 7">
            <a:extLst>
              <a:ext uri="{FF2B5EF4-FFF2-40B4-BE49-F238E27FC236}">
                <a16:creationId xmlns:a16="http://schemas.microsoft.com/office/drawing/2014/main" id="{2A1B299A-3BF3-D547-BED1-BD8527272351}"/>
              </a:ext>
            </a:extLst>
          </p:cNvPr>
          <p:cNvGrpSpPr/>
          <p:nvPr/>
        </p:nvGrpSpPr>
        <p:grpSpPr>
          <a:xfrm>
            <a:off x="528638" y="4513721"/>
            <a:ext cx="3486151" cy="527623"/>
            <a:chOff x="7743825" y="472500"/>
            <a:chExt cx="3486151" cy="527623"/>
          </a:xfrm>
        </p:grpSpPr>
        <p:cxnSp>
          <p:nvCxnSpPr>
            <p:cNvPr id="9" name="直線接點 8">
              <a:extLst>
                <a:ext uri="{FF2B5EF4-FFF2-40B4-BE49-F238E27FC236}">
                  <a16:creationId xmlns:a16="http://schemas.microsoft.com/office/drawing/2014/main" id="{949A68E2-6B94-B040-B3B3-8E1A11379A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72402" y="995720"/>
              <a:ext cx="3457574" cy="4403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9DD3C88F-3552-9F45-8E97-CFCEA72E7BA5}"/>
                </a:ext>
              </a:extLst>
            </p:cNvPr>
            <p:cNvSpPr txBox="1"/>
            <p:nvPr/>
          </p:nvSpPr>
          <p:spPr>
            <a:xfrm>
              <a:off x="7743825" y="472500"/>
              <a:ext cx="34861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TW" sz="24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CPC </a:t>
              </a:r>
              <a:r>
                <a:rPr kumimoji="1" lang="zh-TW" altLang="en-US" sz="24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資料</a:t>
              </a:r>
              <a:r>
                <a:rPr kumimoji="1" lang="en-US" altLang="zh-TW" sz="24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(only land)</a:t>
              </a:r>
              <a:endParaRPr kumimoji="1"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</p:grp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6E8ABF7D-B0D4-5C49-B376-6250DDB94B50}"/>
              </a:ext>
            </a:extLst>
          </p:cNvPr>
          <p:cNvSpPr txBox="1"/>
          <p:nvPr/>
        </p:nvSpPr>
        <p:spPr>
          <a:xfrm>
            <a:off x="5604061" y="4744553"/>
            <a:ext cx="4999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dirty="0"/>
              <a:t>位置：</a:t>
            </a:r>
            <a:r>
              <a:rPr kumimoji="1" lang="en-US" altLang="zh-TW" dirty="0"/>
              <a:t>300T:/archive/Reanalysis/CRU/4.04</a:t>
            </a:r>
            <a:endParaRPr kumimoji="1" lang="zh-TW" altLang="en-US" dirty="0"/>
          </a:p>
        </p:txBody>
      </p:sp>
      <p:graphicFrame>
        <p:nvGraphicFramePr>
          <p:cNvPr id="12" name="表格 4">
            <a:extLst>
              <a:ext uri="{FF2B5EF4-FFF2-40B4-BE49-F238E27FC236}">
                <a16:creationId xmlns:a16="http://schemas.microsoft.com/office/drawing/2014/main" id="{04CFF92F-F3BF-9846-A917-5A57BADDB0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733921"/>
              </p:ext>
            </p:extLst>
          </p:nvPr>
        </p:nvGraphicFramePr>
        <p:xfrm>
          <a:off x="528638" y="5250670"/>
          <a:ext cx="10497950" cy="12192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614680">
                  <a:extLst>
                    <a:ext uri="{9D8B030D-6E8A-4147-A177-3AD203B41FA5}">
                      <a16:colId xmlns:a16="http://schemas.microsoft.com/office/drawing/2014/main" val="2633819162"/>
                    </a:ext>
                  </a:extLst>
                </a:gridCol>
                <a:gridCol w="886143">
                  <a:extLst>
                    <a:ext uri="{9D8B030D-6E8A-4147-A177-3AD203B41FA5}">
                      <a16:colId xmlns:a16="http://schemas.microsoft.com/office/drawing/2014/main" val="1899783604"/>
                    </a:ext>
                  </a:extLst>
                </a:gridCol>
                <a:gridCol w="1152843">
                  <a:extLst>
                    <a:ext uri="{9D8B030D-6E8A-4147-A177-3AD203B41FA5}">
                      <a16:colId xmlns:a16="http://schemas.microsoft.com/office/drawing/2014/main" val="1730015492"/>
                    </a:ext>
                  </a:extLst>
                </a:gridCol>
                <a:gridCol w="1322705">
                  <a:extLst>
                    <a:ext uri="{9D8B030D-6E8A-4147-A177-3AD203B41FA5}">
                      <a16:colId xmlns:a16="http://schemas.microsoft.com/office/drawing/2014/main" val="601399891"/>
                    </a:ext>
                  </a:extLst>
                </a:gridCol>
                <a:gridCol w="1151255">
                  <a:extLst>
                    <a:ext uri="{9D8B030D-6E8A-4147-A177-3AD203B41FA5}">
                      <a16:colId xmlns:a16="http://schemas.microsoft.com/office/drawing/2014/main" val="4015595509"/>
                    </a:ext>
                  </a:extLst>
                </a:gridCol>
                <a:gridCol w="1088117">
                  <a:extLst>
                    <a:ext uri="{9D8B030D-6E8A-4147-A177-3AD203B41FA5}">
                      <a16:colId xmlns:a16="http://schemas.microsoft.com/office/drawing/2014/main" val="2988213442"/>
                    </a:ext>
                  </a:extLst>
                </a:gridCol>
                <a:gridCol w="2985965">
                  <a:extLst>
                    <a:ext uri="{9D8B030D-6E8A-4147-A177-3AD203B41FA5}">
                      <a16:colId xmlns:a16="http://schemas.microsoft.com/office/drawing/2014/main" val="281463757"/>
                    </a:ext>
                  </a:extLst>
                </a:gridCol>
                <a:gridCol w="1296242">
                  <a:extLst>
                    <a:ext uri="{9D8B030D-6E8A-4147-A177-3AD203B41FA5}">
                      <a16:colId xmlns:a16="http://schemas.microsoft.com/office/drawing/2014/main" val="3846416863"/>
                    </a:ext>
                  </a:extLst>
                </a:gridCol>
              </a:tblGrid>
              <a:tr h="303824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Version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Frequency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Period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Resolution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Variables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Long Name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Size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022991"/>
                  </a:ext>
                </a:extLst>
              </a:tr>
              <a:tr h="303824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CPC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4.04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daily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1979-present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720x360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err="1">
                          <a:latin typeface="Comic Sans MS" panose="030F0702030302020204" pitchFamily="66" charset="0"/>
                        </a:rPr>
                        <a:t>tmax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Daily Maximum Temperature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11 GB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2425705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err="1">
                          <a:latin typeface="Comic Sans MS" panose="030F0702030302020204" pitchFamily="66" charset="0"/>
                        </a:rPr>
                        <a:t>tmin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Comic Sans MS" panose="030F0702030302020204" pitchFamily="66" charset="0"/>
                        </a:rPr>
                        <a:t>Daily Minimum Temperature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971040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err="1">
                          <a:latin typeface="Comic Sans MS" panose="030F0702030302020204" pitchFamily="66" charset="0"/>
                        </a:rPr>
                        <a:t>precip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altLang="zh-TW" sz="1400" dirty="0">
                          <a:latin typeface="Comic Sans MS" panose="030F0702030302020204" pitchFamily="66" charset="0"/>
                        </a:rPr>
                        <a:t>Daily total of precipitation</a:t>
                      </a:r>
                      <a:endParaRPr lang="zh-TW" altLang="en-US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96009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93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ABD686-95E4-084B-94DB-A3D918C90CF2}"/>
              </a:ext>
            </a:extLst>
          </p:cNvPr>
          <p:cNvSpPr txBox="1">
            <a:spLocks/>
          </p:cNvSpPr>
          <p:nvPr/>
        </p:nvSpPr>
        <p:spPr>
          <a:xfrm>
            <a:off x="8168640" y="0"/>
            <a:ext cx="4023360" cy="13144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kumimoji="1" lang="zh-TW" altLang="en-US" sz="5400" dirty="0">
              <a:latin typeface="Comic Sans MS" panose="030F0902030302020204" pitchFamily="66" charset="0"/>
            </a:endParaRPr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id="{BED13F0A-B478-1547-BF3C-14A008032B3E}"/>
              </a:ext>
            </a:extLst>
          </p:cNvPr>
          <p:cNvGrpSpPr/>
          <p:nvPr/>
        </p:nvGrpSpPr>
        <p:grpSpPr>
          <a:xfrm>
            <a:off x="514349" y="0"/>
            <a:ext cx="2181230" cy="527623"/>
            <a:chOff x="7743825" y="472500"/>
            <a:chExt cx="2181230" cy="527623"/>
          </a:xfrm>
        </p:grpSpPr>
        <p:cxnSp>
          <p:nvCxnSpPr>
            <p:cNvPr id="4" name="直線接點 3">
              <a:extLst>
                <a:ext uri="{FF2B5EF4-FFF2-40B4-BE49-F238E27FC236}">
                  <a16:creationId xmlns:a16="http://schemas.microsoft.com/office/drawing/2014/main" id="{1A510022-C072-B54F-931A-D2FA61D1ECD9}"/>
                </a:ext>
              </a:extLst>
            </p:cNvPr>
            <p:cNvCxnSpPr>
              <a:cxnSpLocks/>
            </p:cNvCxnSpPr>
            <p:nvPr/>
          </p:nvCxnSpPr>
          <p:spPr>
            <a:xfrm>
              <a:off x="7772402" y="1000123"/>
              <a:ext cx="2152653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9DFA289C-ADD9-A643-959E-27790907E9D3}"/>
                </a:ext>
              </a:extLst>
            </p:cNvPr>
            <p:cNvSpPr txBox="1"/>
            <p:nvPr/>
          </p:nvSpPr>
          <p:spPr>
            <a:xfrm>
              <a:off x="7743825" y="472500"/>
              <a:ext cx="20405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TW" altLang="en-US" sz="28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再分析資料</a:t>
              </a:r>
            </a:p>
          </p:txBody>
        </p:sp>
      </p:grpSp>
      <p:graphicFrame>
        <p:nvGraphicFramePr>
          <p:cNvPr id="14" name="表格 4">
            <a:extLst>
              <a:ext uri="{FF2B5EF4-FFF2-40B4-BE49-F238E27FC236}">
                <a16:creationId xmlns:a16="http://schemas.microsoft.com/office/drawing/2014/main" id="{296C560A-891E-0C41-B672-15C9BCA199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954482"/>
              </p:ext>
            </p:extLst>
          </p:nvPr>
        </p:nvGraphicFramePr>
        <p:xfrm>
          <a:off x="397809" y="583760"/>
          <a:ext cx="11535573" cy="615696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819468">
                  <a:extLst>
                    <a:ext uri="{9D8B030D-6E8A-4147-A177-3AD203B41FA5}">
                      <a16:colId xmlns:a16="http://schemas.microsoft.com/office/drawing/2014/main" val="2633819162"/>
                    </a:ext>
                  </a:extLst>
                </a:gridCol>
                <a:gridCol w="1084580">
                  <a:extLst>
                    <a:ext uri="{9D8B030D-6E8A-4147-A177-3AD203B41FA5}">
                      <a16:colId xmlns:a16="http://schemas.microsoft.com/office/drawing/2014/main" val="1899783604"/>
                    </a:ext>
                  </a:extLst>
                </a:gridCol>
                <a:gridCol w="958579">
                  <a:extLst>
                    <a:ext uri="{9D8B030D-6E8A-4147-A177-3AD203B41FA5}">
                      <a16:colId xmlns:a16="http://schemas.microsoft.com/office/drawing/2014/main" val="1730015492"/>
                    </a:ext>
                  </a:extLst>
                </a:gridCol>
                <a:gridCol w="1514764">
                  <a:extLst>
                    <a:ext uri="{9D8B030D-6E8A-4147-A177-3AD203B41FA5}">
                      <a16:colId xmlns:a16="http://schemas.microsoft.com/office/drawing/2014/main" val="601399891"/>
                    </a:ext>
                  </a:extLst>
                </a:gridCol>
                <a:gridCol w="1132541">
                  <a:extLst>
                    <a:ext uri="{9D8B030D-6E8A-4147-A177-3AD203B41FA5}">
                      <a16:colId xmlns:a16="http://schemas.microsoft.com/office/drawing/2014/main" val="4015595509"/>
                    </a:ext>
                  </a:extLst>
                </a:gridCol>
                <a:gridCol w="5212841">
                  <a:extLst>
                    <a:ext uri="{9D8B030D-6E8A-4147-A177-3AD203B41FA5}">
                      <a16:colId xmlns:a16="http://schemas.microsoft.com/office/drawing/2014/main" val="298821344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421011051"/>
                    </a:ext>
                  </a:extLst>
                </a:gridCol>
              </a:tblGrid>
              <a:tr h="30382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Data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Version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Freq.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Period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Resolution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Vertical Resolution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Size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022991"/>
                  </a:ext>
                </a:extLst>
              </a:tr>
              <a:tr h="303824">
                <a:tc rowSpan="7"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NCEP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R1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6hr, day, mon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1948-present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144x73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17 layers</a:t>
                      </a:r>
                    </a:p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(1000, 925, 850, 700, 600, 500, 400, 300, 250, 200, 150, 100, 70, 50, 30, 20, 10)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353 GB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24257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R2 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6hr, day, mon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1979-present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634045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158 GB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9130042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CFSR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6hr, mon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1979-2011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144x73</a:t>
                      </a:r>
                      <a:br>
                        <a:rPr lang="en-US" altLang="zh-TW" sz="1050" dirty="0">
                          <a:latin typeface="Comic Sans MS" panose="030F0702030302020204" pitchFamily="66" charset="0"/>
                        </a:rPr>
                      </a:b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720x361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atm 37 layers</a:t>
                      </a:r>
                    </a:p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(1000, 975, 950, 925, 900, 875, 850, 825, 800, 775, 750, 700, 650, 600, 550, 500, 450, 400, 350, 300, 250, 225, 200, 175, 150, 125, 100, 70, 50, 30, 20, 10, 7, 5, 3, 2, 1)</a:t>
                      </a:r>
                    </a:p>
                    <a:p>
                      <a:pPr algn="ctr"/>
                      <a:endParaRPr lang="en-US" altLang="zh-TW" sz="1050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altLang="zh-TW" sz="1050" dirty="0" err="1">
                          <a:latin typeface="Comic Sans MS" panose="030F0702030302020204" pitchFamily="66" charset="0"/>
                        </a:rPr>
                        <a:t>ocn</a:t>
                      </a: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 40 layers</a:t>
                      </a:r>
                      <a:br>
                        <a:rPr lang="en-US" altLang="zh-TW" sz="1050" dirty="0">
                          <a:latin typeface="Comic Sans MS" panose="030F0702030302020204" pitchFamily="66" charset="0"/>
                        </a:rPr>
                      </a:b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(5, 15, 25, 35, 45, 55, 65, 75, 85, 95, 105, 115, 125, 135, 145, 155, 165, 175, 185, 195, 205, 215, 225, 238, 262, 303, 366, 459, 584, 747, 949, 1193, 1479, 1807, 2174, 2579, 3016, 3483, 3972, 4478)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26 TB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0986178"/>
                  </a:ext>
                </a:extLst>
              </a:tr>
              <a:tr h="121920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CFSv2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6hr, day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2012-present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720x361 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823392"/>
                  </a:ext>
                </a:extLst>
              </a:tr>
              <a:tr h="11582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16 TB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713940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20C_v2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day, mon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1851-2014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180x91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24 layers</a:t>
                      </a:r>
                      <a:br>
                        <a:rPr lang="en-US" altLang="zh-TW" sz="1050" dirty="0">
                          <a:latin typeface="Comic Sans MS" panose="030F0702030302020204" pitchFamily="66" charset="0"/>
                        </a:rPr>
                      </a:b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(1000, 950, 900, 850, 800, 750, 700, 650, 600, 550, 500, 450, 400, 350, 300, 250, 200, 150, 100, 70, 50, 30, 20, 10 )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1.1 TB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124363"/>
                  </a:ext>
                </a:extLst>
              </a:tr>
              <a:tr h="30382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JRA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25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6hr, mon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1979-2013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144x73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23 layers</a:t>
                      </a:r>
                      <a:br>
                        <a:rPr lang="en-US" altLang="zh-TW" sz="1050" dirty="0">
                          <a:latin typeface="Comic Sans MS" panose="030F0702030302020204" pitchFamily="66" charset="0"/>
                        </a:rPr>
                      </a:b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(1000, 925, 850, 700, 600, 500, 400, 300, 250, 200, 150, 100, 70 50, 30, 20, 10, 7, 5, 3, 2, 1, 0.4)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2.6 TB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06642997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55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1958-present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288x145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37 layers</a:t>
                      </a:r>
                    </a:p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(1000, 975, 950, 925, 900, 875, 850, 825, 800, 775, 750, 700, 650, 600, 550, 500, 450, 400, 350, 300, 250, 225, 200, 175, 150, 125, 100, 70, 50, 30, 20, 10, 7, 5, 3, 2, 1)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12 TB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647529"/>
                  </a:ext>
                </a:extLst>
              </a:tr>
              <a:tr h="303824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ECMWF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ERA40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6hr, mon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1957/09-2002/08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144x73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23 layers</a:t>
                      </a:r>
                    </a:p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(1000, 925, 850, 775, 700, 600, 500, 400, 300, 250, 200, 150, 100, 70 50, 30, 20, 10, 7, 5, 3, 2, 1)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540 GB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20664971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ERA-Interim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6hr, mon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1979/01-2019/08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480x241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37 layers</a:t>
                      </a:r>
                    </a:p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(1000, 975, 950, 925, 900, 875, 850, 825, 800, 775, 750, 700, 650, 600, 550, 500, 450, 400, 350, 300, 250, 225, 200, 175, 150, 125, 100, 70, 50, 30, 20, 10, 7, 5, 3, 2, 1)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8.6 TB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469070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ERA5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1hr, mon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1950/01-present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1440x721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15.3 TB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785798"/>
                  </a:ext>
                </a:extLst>
              </a:tr>
            </a:tbl>
          </a:graphicData>
        </a:graphic>
      </p:graphicFrame>
      <p:sp>
        <p:nvSpPr>
          <p:cNvPr id="15" name="文字方塊 14">
            <a:extLst>
              <a:ext uri="{FF2B5EF4-FFF2-40B4-BE49-F238E27FC236}">
                <a16:creationId xmlns:a16="http://schemas.microsoft.com/office/drawing/2014/main" id="{F1B78648-8FAC-BE46-86E5-56E37D907B78}"/>
              </a:ext>
            </a:extLst>
          </p:cNvPr>
          <p:cNvSpPr txBox="1"/>
          <p:nvPr/>
        </p:nvSpPr>
        <p:spPr>
          <a:xfrm>
            <a:off x="8057376" y="214428"/>
            <a:ext cx="3914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dirty="0"/>
              <a:t>位置：</a:t>
            </a:r>
            <a:r>
              <a:rPr kumimoji="1" lang="en-US" altLang="zh-TW" dirty="0"/>
              <a:t>300T/archive/Reanalysis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0607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>
            <a:extLst>
              <a:ext uri="{FF2B5EF4-FFF2-40B4-BE49-F238E27FC236}">
                <a16:creationId xmlns:a16="http://schemas.microsoft.com/office/drawing/2014/main" id="{5E9DE3C7-BA8F-404F-B2AB-7A2E5AF6CEF3}"/>
              </a:ext>
            </a:extLst>
          </p:cNvPr>
          <p:cNvGrpSpPr/>
          <p:nvPr/>
        </p:nvGrpSpPr>
        <p:grpSpPr>
          <a:xfrm>
            <a:off x="160481" y="-48451"/>
            <a:ext cx="1461221" cy="461665"/>
            <a:chOff x="7884674" y="83099"/>
            <a:chExt cx="1477503" cy="461665"/>
          </a:xfrm>
        </p:grpSpPr>
        <p:cxnSp>
          <p:nvCxnSpPr>
            <p:cNvPr id="3" name="直線接點 2">
              <a:extLst>
                <a:ext uri="{FF2B5EF4-FFF2-40B4-BE49-F238E27FC236}">
                  <a16:creationId xmlns:a16="http://schemas.microsoft.com/office/drawing/2014/main" id="{BD1704F2-2DD2-40A0-8513-5FE91DF8A1E4}"/>
                </a:ext>
              </a:extLst>
            </p:cNvPr>
            <p:cNvCxnSpPr>
              <a:cxnSpLocks/>
            </p:cNvCxnSpPr>
            <p:nvPr/>
          </p:nvCxnSpPr>
          <p:spPr>
            <a:xfrm>
              <a:off x="7939894" y="540846"/>
              <a:ext cx="1367062" cy="391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A7C44796-D6E9-46D5-87A2-161171616318}"/>
                </a:ext>
              </a:extLst>
            </p:cNvPr>
            <p:cNvSpPr txBox="1"/>
            <p:nvPr/>
          </p:nvSpPr>
          <p:spPr>
            <a:xfrm>
              <a:off x="7884674" y="83099"/>
              <a:ext cx="1477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TW" sz="24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CMIP6</a:t>
              </a:r>
              <a:endParaRPr kumimoji="1"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</p:grpSp>
      <p:sp>
        <p:nvSpPr>
          <p:cNvPr id="5" name="文字方塊 4">
            <a:extLst>
              <a:ext uri="{FF2B5EF4-FFF2-40B4-BE49-F238E27FC236}">
                <a16:creationId xmlns:a16="http://schemas.microsoft.com/office/drawing/2014/main" id="{838BB277-AB77-4FAE-9FAA-A5BBA7865679}"/>
              </a:ext>
            </a:extLst>
          </p:cNvPr>
          <p:cNvSpPr txBox="1"/>
          <p:nvPr/>
        </p:nvSpPr>
        <p:spPr>
          <a:xfrm>
            <a:off x="3162182" y="129245"/>
            <a:ext cx="2967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600" dirty="0"/>
              <a:t>位置：</a:t>
            </a:r>
            <a:r>
              <a:rPr kumimoji="1" lang="en-US" altLang="zh-TW" sz="1600" dirty="0"/>
              <a:t>300T/archive/CMIP6</a:t>
            </a:r>
            <a:endParaRPr kumimoji="1" lang="zh-TW" altLang="en-US" sz="1600" dirty="0"/>
          </a:p>
        </p:txBody>
      </p:sp>
      <p:graphicFrame>
        <p:nvGraphicFramePr>
          <p:cNvPr id="8" name="表格 4">
            <a:extLst>
              <a:ext uri="{FF2B5EF4-FFF2-40B4-BE49-F238E27FC236}">
                <a16:creationId xmlns:a16="http://schemas.microsoft.com/office/drawing/2014/main" id="{2125E99E-B430-4841-A95A-B27F7670FC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165423"/>
              </p:ext>
            </p:extLst>
          </p:nvPr>
        </p:nvGraphicFramePr>
        <p:xfrm>
          <a:off x="160481" y="467799"/>
          <a:ext cx="5765190" cy="6334236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899290">
                  <a:extLst>
                    <a:ext uri="{9D8B030D-6E8A-4147-A177-3AD203B41FA5}">
                      <a16:colId xmlns:a16="http://schemas.microsoft.com/office/drawing/2014/main" val="2633819162"/>
                    </a:ext>
                  </a:extLst>
                </a:gridCol>
                <a:gridCol w="1411679">
                  <a:extLst>
                    <a:ext uri="{9D8B030D-6E8A-4147-A177-3AD203B41FA5}">
                      <a16:colId xmlns:a16="http://schemas.microsoft.com/office/drawing/2014/main" val="1899783604"/>
                    </a:ext>
                  </a:extLst>
                </a:gridCol>
                <a:gridCol w="1654391">
                  <a:extLst>
                    <a:ext uri="{9D8B030D-6E8A-4147-A177-3AD203B41FA5}">
                      <a16:colId xmlns:a16="http://schemas.microsoft.com/office/drawing/2014/main" val="1730015492"/>
                    </a:ext>
                  </a:extLst>
                </a:gridCol>
                <a:gridCol w="1046794">
                  <a:extLst>
                    <a:ext uri="{9D8B030D-6E8A-4147-A177-3AD203B41FA5}">
                      <a16:colId xmlns:a16="http://schemas.microsoft.com/office/drawing/2014/main" val="601399891"/>
                    </a:ext>
                  </a:extLst>
                </a:gridCol>
                <a:gridCol w="753036">
                  <a:extLst>
                    <a:ext uri="{9D8B030D-6E8A-4147-A177-3AD203B41FA5}">
                      <a16:colId xmlns:a16="http://schemas.microsoft.com/office/drawing/2014/main" val="4015595509"/>
                    </a:ext>
                  </a:extLst>
                </a:gridCol>
              </a:tblGrid>
              <a:tr h="287116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Project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Experiment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Models 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Sizes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022991"/>
                  </a:ext>
                </a:extLst>
              </a:tr>
              <a:tr h="287116">
                <a:tc rowSpan="21"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CMIP6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CMIP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err="1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piControl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35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0"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103</a:t>
                      </a:r>
                      <a:r>
                        <a:rPr lang="zh-TW" altLang="en-US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TB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2425705"/>
                  </a:ext>
                </a:extLst>
              </a:tr>
              <a:tr h="287116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err="1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amip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17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4971040"/>
                  </a:ext>
                </a:extLst>
              </a:tr>
              <a:tr h="287116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1pctCO2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28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6009191"/>
                  </a:ext>
                </a:extLst>
              </a:tr>
              <a:tr h="287116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Abrupt-4xCO2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17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9137385"/>
                  </a:ext>
                </a:extLst>
              </a:tr>
              <a:tr h="287116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historical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52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7581964"/>
                  </a:ext>
                </a:extLst>
              </a:tr>
              <a:tr h="287116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 rowSpan="8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200" kern="1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ScearioMIP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ssp119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0435828"/>
                  </a:ext>
                </a:extLst>
              </a:tr>
              <a:tr h="287116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ssp126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37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4675997"/>
                  </a:ext>
                </a:extLst>
              </a:tr>
              <a:tr h="287116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ssp245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36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1637170"/>
                  </a:ext>
                </a:extLst>
              </a:tr>
              <a:tr h="287116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ssp370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32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2716472"/>
                  </a:ext>
                </a:extLst>
              </a:tr>
              <a:tr h="287116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ssp434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2745653"/>
                  </a:ext>
                </a:extLst>
              </a:tr>
              <a:tr h="287116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ssp460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8571593"/>
                  </a:ext>
                </a:extLst>
              </a:tr>
              <a:tr h="287116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ssp534-over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3393638"/>
                  </a:ext>
                </a:extLst>
              </a:tr>
              <a:tr h="287116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ssp585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31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3415960"/>
                  </a:ext>
                </a:extLst>
              </a:tr>
              <a:tr h="287116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DAMIP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hist-</a:t>
                      </a:r>
                      <a:r>
                        <a:rPr lang="en-US" altLang="zh-TW" sz="1200" dirty="0" err="1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aer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8534378"/>
                  </a:ext>
                </a:extLst>
              </a:tr>
              <a:tr h="287116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hist-GHG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0083"/>
                  </a:ext>
                </a:extLst>
              </a:tr>
              <a:tr h="287116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hist-</a:t>
                      </a:r>
                      <a:r>
                        <a:rPr lang="en-US" altLang="zh-TW" sz="1200" dirty="0" err="1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nat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0149957"/>
                  </a:ext>
                </a:extLst>
              </a:tr>
              <a:tr h="2871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ssp245-aer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93621"/>
                  </a:ext>
                </a:extLst>
              </a:tr>
              <a:tr h="2871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ssp245-GHG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449164"/>
                  </a:ext>
                </a:extLst>
              </a:tr>
              <a:tr h="2871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ssp245-nat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043383"/>
                  </a:ext>
                </a:extLst>
              </a:tr>
              <a:tr h="287116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200" dirty="0" err="1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HighResMIP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err="1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highresSST</a:t>
                      </a:r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-present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18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8181956"/>
                  </a:ext>
                </a:extLst>
              </a:tr>
              <a:tr h="287116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err="1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highresSST</a:t>
                      </a:r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-future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3206328"/>
                  </a:ext>
                </a:extLst>
              </a:tr>
            </a:tbl>
          </a:graphicData>
        </a:graphic>
      </p:graphicFrame>
      <p:graphicFrame>
        <p:nvGraphicFramePr>
          <p:cNvPr id="7" name="表格 4">
            <a:extLst>
              <a:ext uri="{FF2B5EF4-FFF2-40B4-BE49-F238E27FC236}">
                <a16:creationId xmlns:a16="http://schemas.microsoft.com/office/drawing/2014/main" id="{04CDB717-2797-4EF5-9F15-3007A2610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198522"/>
              </p:ext>
            </p:extLst>
          </p:nvPr>
        </p:nvGraphicFramePr>
        <p:xfrm>
          <a:off x="6551567" y="437028"/>
          <a:ext cx="5003940" cy="3378126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813160">
                  <a:extLst>
                    <a:ext uri="{9D8B030D-6E8A-4147-A177-3AD203B41FA5}">
                      <a16:colId xmlns:a16="http://schemas.microsoft.com/office/drawing/2014/main" val="2633819162"/>
                    </a:ext>
                  </a:extLst>
                </a:gridCol>
                <a:gridCol w="1495940">
                  <a:extLst>
                    <a:ext uri="{9D8B030D-6E8A-4147-A177-3AD203B41FA5}">
                      <a16:colId xmlns:a16="http://schemas.microsoft.com/office/drawing/2014/main" val="1730015492"/>
                    </a:ext>
                  </a:extLst>
                </a:gridCol>
                <a:gridCol w="1347420">
                  <a:extLst>
                    <a:ext uri="{9D8B030D-6E8A-4147-A177-3AD203B41FA5}">
                      <a16:colId xmlns:a16="http://schemas.microsoft.com/office/drawing/2014/main" val="601399891"/>
                    </a:ext>
                  </a:extLst>
                </a:gridCol>
                <a:gridCol w="1347420">
                  <a:extLst>
                    <a:ext uri="{9D8B030D-6E8A-4147-A177-3AD203B41FA5}">
                      <a16:colId xmlns:a16="http://schemas.microsoft.com/office/drawing/2014/main" val="2889799560"/>
                    </a:ext>
                  </a:extLst>
                </a:gridCol>
              </a:tblGrid>
              <a:tr h="256324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Experiment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022991"/>
                  </a:ext>
                </a:extLst>
              </a:tr>
              <a:tr h="241452">
                <a:tc rowSpan="11"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CMIP5</a:t>
                      </a:r>
                      <a:endParaRPr lang="zh-TW" altLang="en-US" sz="1200" dirty="0"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1pctCO2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20CRv2c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abrupt4xCO2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42425705"/>
                  </a:ext>
                </a:extLst>
              </a:tr>
              <a:tr h="241452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amip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amip4K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amip4xco2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24971040"/>
                  </a:ext>
                </a:extLst>
              </a:tr>
              <a:tr h="241452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amip4xCO2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amipFuture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decadal1979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96009191"/>
                  </a:ext>
                </a:extLst>
              </a:tr>
              <a:tr h="384486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decadal1985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decadal1990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decadal1995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39137385"/>
                  </a:ext>
                </a:extLst>
              </a:tr>
              <a:tr h="241452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decadal2000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decadal2004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esmControl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57581964"/>
                  </a:ext>
                </a:extLst>
              </a:tr>
              <a:tr h="241452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esmFdbk1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esmFdbk2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esmFixClim1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70435828"/>
                  </a:ext>
                </a:extLst>
              </a:tr>
              <a:tr h="241452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esmFixClim2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esmHistorical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esmrcp85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44675997"/>
                  </a:ext>
                </a:extLst>
              </a:tr>
              <a:tr h="241452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historical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historicalExt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historicalGHG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41637170"/>
                  </a:ext>
                </a:extLst>
              </a:tr>
              <a:tr h="241452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historicalMisc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historicalNat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piControl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42716472"/>
                  </a:ext>
                </a:extLst>
              </a:tr>
              <a:tr h="241452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rcp26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rcp45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rcp60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12972919"/>
                  </a:ext>
                </a:extLst>
              </a:tr>
              <a:tr h="241452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rcp85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sstClim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sstClim4xCO2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83832486"/>
                  </a:ext>
                </a:extLst>
              </a:tr>
              <a:tr h="241452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Total : 76 TB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5997591"/>
                  </a:ext>
                </a:extLst>
              </a:tr>
            </a:tbl>
          </a:graphicData>
        </a:graphic>
      </p:graphicFrame>
      <p:grpSp>
        <p:nvGrpSpPr>
          <p:cNvPr id="10" name="群組 9">
            <a:extLst>
              <a:ext uri="{FF2B5EF4-FFF2-40B4-BE49-F238E27FC236}">
                <a16:creationId xmlns:a16="http://schemas.microsoft.com/office/drawing/2014/main" id="{565964E1-4942-4C3E-9AA2-492955559046}"/>
              </a:ext>
            </a:extLst>
          </p:cNvPr>
          <p:cNvGrpSpPr/>
          <p:nvPr/>
        </p:nvGrpSpPr>
        <p:grpSpPr>
          <a:xfrm>
            <a:off x="6508377" y="-60496"/>
            <a:ext cx="1461221" cy="461665"/>
            <a:chOff x="7884674" y="83099"/>
            <a:chExt cx="1477503" cy="461665"/>
          </a:xfrm>
        </p:grpSpPr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id="{035BE01F-C616-41C3-A682-08B4950E71E7}"/>
                </a:ext>
              </a:extLst>
            </p:cNvPr>
            <p:cNvCxnSpPr>
              <a:cxnSpLocks/>
            </p:cNvCxnSpPr>
            <p:nvPr/>
          </p:nvCxnSpPr>
          <p:spPr>
            <a:xfrm>
              <a:off x="7939894" y="540846"/>
              <a:ext cx="1367062" cy="391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75FF98CD-05C0-4B88-A2C3-220EE710054D}"/>
                </a:ext>
              </a:extLst>
            </p:cNvPr>
            <p:cNvSpPr txBox="1"/>
            <p:nvPr/>
          </p:nvSpPr>
          <p:spPr>
            <a:xfrm>
              <a:off x="7884674" y="83099"/>
              <a:ext cx="1477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TW" sz="2400" b="1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CMIP5</a:t>
              </a:r>
              <a:endParaRPr kumimoji="1"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</p:grp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5D838B2-6789-4DE0-9987-AF8391C0754B}"/>
              </a:ext>
            </a:extLst>
          </p:cNvPr>
          <p:cNvSpPr txBox="1"/>
          <p:nvPr/>
        </p:nvSpPr>
        <p:spPr>
          <a:xfrm>
            <a:off x="8790168" y="97257"/>
            <a:ext cx="3186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600" dirty="0"/>
              <a:t>位置：</a:t>
            </a:r>
            <a:r>
              <a:rPr kumimoji="1" lang="en-US" altLang="zh-TW" sz="1600" dirty="0"/>
              <a:t>300T/archive/CMIP5</a:t>
            </a:r>
            <a:endParaRPr kumimoji="1" lang="zh-TW" altLang="en-US" sz="1600" dirty="0"/>
          </a:p>
        </p:txBody>
      </p:sp>
      <p:graphicFrame>
        <p:nvGraphicFramePr>
          <p:cNvPr id="15" name="表格 4">
            <a:extLst>
              <a:ext uri="{FF2B5EF4-FFF2-40B4-BE49-F238E27FC236}">
                <a16:creationId xmlns:a16="http://schemas.microsoft.com/office/drawing/2014/main" id="{6935AE66-801C-4CB9-92B6-588B86FD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539833"/>
              </p:ext>
            </p:extLst>
          </p:nvPr>
        </p:nvGraphicFramePr>
        <p:xfrm>
          <a:off x="6508377" y="4271555"/>
          <a:ext cx="5237261" cy="25069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046480">
                  <a:extLst>
                    <a:ext uri="{9D8B030D-6E8A-4147-A177-3AD203B41FA5}">
                      <a16:colId xmlns:a16="http://schemas.microsoft.com/office/drawing/2014/main" val="2633819162"/>
                    </a:ext>
                  </a:extLst>
                </a:gridCol>
                <a:gridCol w="1396927">
                  <a:extLst>
                    <a:ext uri="{9D8B030D-6E8A-4147-A177-3AD203B41FA5}">
                      <a16:colId xmlns:a16="http://schemas.microsoft.com/office/drawing/2014/main" val="1730015492"/>
                    </a:ext>
                  </a:extLst>
                </a:gridCol>
                <a:gridCol w="1396927">
                  <a:extLst>
                    <a:ext uri="{9D8B030D-6E8A-4147-A177-3AD203B41FA5}">
                      <a16:colId xmlns:a16="http://schemas.microsoft.com/office/drawing/2014/main" val="601399891"/>
                    </a:ext>
                  </a:extLst>
                </a:gridCol>
                <a:gridCol w="1396927">
                  <a:extLst>
                    <a:ext uri="{9D8B030D-6E8A-4147-A177-3AD203B41FA5}">
                      <a16:colId xmlns:a16="http://schemas.microsoft.com/office/drawing/2014/main" val="2889799560"/>
                    </a:ext>
                  </a:extLst>
                </a:gridCol>
              </a:tblGrid>
              <a:tr h="25632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Project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Data List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02299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obs4mip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More Satellites data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 (i.e. TRMM, ISCCP, CERES-EBAF, GPCP,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QuikSCAT</a:t>
                      </a: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etc.)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79894827"/>
                  </a:ext>
                </a:extLst>
              </a:tr>
              <a:tr h="365760"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CREATE-IP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MREensemble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MRE2ensemble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MRE3ensemble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30291340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NCEP-20CRv2c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ECMWF-CERA-20C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NCEP-CFSR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0867759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ECMWF-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ERA-Interim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JMA-JRA55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NASA-MERRA2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96009191"/>
                  </a:ext>
                </a:extLst>
              </a:tr>
              <a:tr h="365760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Total : 960 GB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5997591"/>
                  </a:ext>
                </a:extLst>
              </a:tr>
            </a:tbl>
          </a:graphicData>
        </a:graphic>
      </p:graphicFrame>
      <p:sp>
        <p:nvSpPr>
          <p:cNvPr id="19" name="文字方塊 18">
            <a:extLst>
              <a:ext uri="{FF2B5EF4-FFF2-40B4-BE49-F238E27FC236}">
                <a16:creationId xmlns:a16="http://schemas.microsoft.com/office/drawing/2014/main" id="{D23734E8-184A-458D-869D-53D110D49741}"/>
              </a:ext>
            </a:extLst>
          </p:cNvPr>
          <p:cNvSpPr txBox="1"/>
          <p:nvPr/>
        </p:nvSpPr>
        <p:spPr>
          <a:xfrm>
            <a:off x="7073153" y="3933001"/>
            <a:ext cx="47943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600" dirty="0"/>
              <a:t>位置：</a:t>
            </a:r>
            <a:r>
              <a:rPr kumimoji="1" lang="en-US" altLang="zh-TW" sz="1600" dirty="0"/>
              <a:t>300T/archive/CMIP5/{obs4mip,create-ip}</a:t>
            </a:r>
            <a:endParaRPr kumimoji="1"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995556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>
            <a:extLst>
              <a:ext uri="{FF2B5EF4-FFF2-40B4-BE49-F238E27FC236}">
                <a16:creationId xmlns:a16="http://schemas.microsoft.com/office/drawing/2014/main" id="{74F119B1-17A3-0B40-9942-86C11714A80C}"/>
              </a:ext>
            </a:extLst>
          </p:cNvPr>
          <p:cNvGrpSpPr/>
          <p:nvPr/>
        </p:nvGrpSpPr>
        <p:grpSpPr>
          <a:xfrm>
            <a:off x="160481" y="68090"/>
            <a:ext cx="1461221" cy="461665"/>
            <a:chOff x="7884674" y="83099"/>
            <a:chExt cx="1477503" cy="461665"/>
          </a:xfrm>
        </p:grpSpPr>
        <p:cxnSp>
          <p:nvCxnSpPr>
            <p:cNvPr id="4" name="直線接點 3">
              <a:extLst>
                <a:ext uri="{FF2B5EF4-FFF2-40B4-BE49-F238E27FC236}">
                  <a16:creationId xmlns:a16="http://schemas.microsoft.com/office/drawing/2014/main" id="{C1A248B4-46E2-7441-8631-DAC341D62BC6}"/>
                </a:ext>
              </a:extLst>
            </p:cNvPr>
            <p:cNvCxnSpPr>
              <a:cxnSpLocks/>
            </p:cNvCxnSpPr>
            <p:nvPr/>
          </p:nvCxnSpPr>
          <p:spPr>
            <a:xfrm>
              <a:off x="7939894" y="540846"/>
              <a:ext cx="1367062" cy="391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6AB46263-EF4F-8B49-8CF4-6128CB8A4396}"/>
                </a:ext>
              </a:extLst>
            </p:cNvPr>
            <p:cNvSpPr txBox="1"/>
            <p:nvPr/>
          </p:nvSpPr>
          <p:spPr>
            <a:xfrm>
              <a:off x="7884674" y="83099"/>
              <a:ext cx="1477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TW" sz="2400" b="1" dirty="0" err="1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HiRAM</a:t>
              </a:r>
              <a:endParaRPr kumimoji="1"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</p:grpSp>
      <p:sp>
        <p:nvSpPr>
          <p:cNvPr id="6" name="文字方塊 5">
            <a:extLst>
              <a:ext uri="{FF2B5EF4-FFF2-40B4-BE49-F238E27FC236}">
                <a16:creationId xmlns:a16="http://schemas.microsoft.com/office/drawing/2014/main" id="{859A4FCF-185A-DC49-89DF-46FFB36E907C}"/>
              </a:ext>
            </a:extLst>
          </p:cNvPr>
          <p:cNvSpPr txBox="1"/>
          <p:nvPr/>
        </p:nvSpPr>
        <p:spPr>
          <a:xfrm>
            <a:off x="2524793" y="193964"/>
            <a:ext cx="3741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600" dirty="0"/>
              <a:t>位置：</a:t>
            </a:r>
            <a:r>
              <a:rPr kumimoji="1" lang="en-US" altLang="zh-TW" sz="1600" dirty="0"/>
              <a:t>300T:/archive/</a:t>
            </a:r>
            <a:r>
              <a:rPr kumimoji="1" lang="en-US" altLang="zh-TW" sz="1600" dirty="0" err="1"/>
              <a:t>HiRAM_data</a:t>
            </a:r>
            <a:endParaRPr kumimoji="1" lang="zh-TW" altLang="en-US" sz="1600" dirty="0"/>
          </a:p>
        </p:txBody>
      </p:sp>
      <p:graphicFrame>
        <p:nvGraphicFramePr>
          <p:cNvPr id="11" name="表格 4">
            <a:extLst>
              <a:ext uri="{FF2B5EF4-FFF2-40B4-BE49-F238E27FC236}">
                <a16:creationId xmlns:a16="http://schemas.microsoft.com/office/drawing/2014/main" id="{5B4C6170-CD58-2A40-91FC-FB5E37874E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152512"/>
              </p:ext>
            </p:extLst>
          </p:nvPr>
        </p:nvGraphicFramePr>
        <p:xfrm>
          <a:off x="160481" y="586001"/>
          <a:ext cx="5738295" cy="55479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788209">
                  <a:extLst>
                    <a:ext uri="{9D8B030D-6E8A-4147-A177-3AD203B41FA5}">
                      <a16:colId xmlns:a16="http://schemas.microsoft.com/office/drawing/2014/main" val="1899783604"/>
                    </a:ext>
                  </a:extLst>
                </a:gridCol>
                <a:gridCol w="924934">
                  <a:extLst>
                    <a:ext uri="{9D8B030D-6E8A-4147-A177-3AD203B41FA5}">
                      <a16:colId xmlns:a16="http://schemas.microsoft.com/office/drawing/2014/main" val="1730015492"/>
                    </a:ext>
                  </a:extLst>
                </a:gridCol>
                <a:gridCol w="869576">
                  <a:extLst>
                    <a:ext uri="{9D8B030D-6E8A-4147-A177-3AD203B41FA5}">
                      <a16:colId xmlns:a16="http://schemas.microsoft.com/office/drawing/2014/main" val="601399891"/>
                    </a:ext>
                  </a:extLst>
                </a:gridCol>
                <a:gridCol w="797859">
                  <a:extLst>
                    <a:ext uri="{9D8B030D-6E8A-4147-A177-3AD203B41FA5}">
                      <a16:colId xmlns:a16="http://schemas.microsoft.com/office/drawing/2014/main" val="4015595509"/>
                    </a:ext>
                  </a:extLst>
                </a:gridCol>
                <a:gridCol w="1488141">
                  <a:extLst>
                    <a:ext uri="{9D8B030D-6E8A-4147-A177-3AD203B41FA5}">
                      <a16:colId xmlns:a16="http://schemas.microsoft.com/office/drawing/2014/main" val="2988213442"/>
                    </a:ext>
                  </a:extLst>
                </a:gridCol>
                <a:gridCol w="869576">
                  <a:extLst>
                    <a:ext uri="{9D8B030D-6E8A-4147-A177-3AD203B41FA5}">
                      <a16:colId xmlns:a16="http://schemas.microsoft.com/office/drawing/2014/main" val="1421011051"/>
                    </a:ext>
                  </a:extLst>
                </a:gridCol>
              </a:tblGrid>
              <a:tr h="30382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Reso-</a:t>
                      </a:r>
                      <a:r>
                        <a:rPr lang="en-US" altLang="zh-TW" sz="1400" dirty="0" err="1"/>
                        <a:t>lution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Period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initial time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SST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Experiment Name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Size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022991"/>
                  </a:ext>
                </a:extLst>
              </a:tr>
              <a:tr h="252000">
                <a:tc rowSpan="20"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c192 (50km)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Present Climate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2006/01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sz="1050" dirty="0" err="1">
                          <a:latin typeface="Comic Sans MS" panose="030F0702030302020204" pitchFamily="66" charset="0"/>
                        </a:rPr>
                        <a:t>HadISST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c192_amp_06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</a:t>
                      </a:r>
                      <a:r>
                        <a:rPr lang="zh-TW" altLang="en-US" sz="105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TB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24257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2007/01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c192_amip_07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zh-TW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63404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2008/01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c192_amip_08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zh-TW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9185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2009/01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c192_amip_09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17923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rowSpan="1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Near Future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2006/01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CMIP5 RCP8.5 Cluster 1 SST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c192_nf4060_06c1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15</a:t>
                      </a:r>
                      <a:r>
                        <a:rPr lang="zh-TW" altLang="en-US" sz="105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TB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1849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2007/01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c192_nf4060_07c1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2534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2008/01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c192_nf4060_08c1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03814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2009/01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c192_nf4060_09c1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7465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2006/01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CMIP5 RCP8.5 Cluster 2 SST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c192_nf4060_06c2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8736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2007/01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c192_nf4060_07c2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932323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2008/01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c192_nf4060_08c2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52212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2009/01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c192_nf4060_09c2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58897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2006/01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CMIP5 RCP8.5 Cluster 3 SST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c192_nf4060_06c3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78946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2007/01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c192_nf4060_07c3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02569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2008/01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c192_nf4060_08c3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189773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2009/01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c192_nf4060_09c3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9444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2006/01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CMIP5 RCP8.5 Ensemble SST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c192_nf4060_06ens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6548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2007/01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c192_nf4060_07ens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10799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2008/01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c192_nf4060_08ens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25143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2009/01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c192_nf4060_09ens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773464"/>
                  </a:ext>
                </a:extLst>
              </a:tr>
            </a:tbl>
          </a:graphicData>
        </a:graphic>
      </p:graphicFrame>
      <p:graphicFrame>
        <p:nvGraphicFramePr>
          <p:cNvPr id="8" name="表格 4">
            <a:extLst>
              <a:ext uri="{FF2B5EF4-FFF2-40B4-BE49-F238E27FC236}">
                <a16:creationId xmlns:a16="http://schemas.microsoft.com/office/drawing/2014/main" id="{B265750E-86FA-44E0-BF76-BD06D172B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276367"/>
              </p:ext>
            </p:extLst>
          </p:nvPr>
        </p:nvGraphicFramePr>
        <p:xfrm>
          <a:off x="6096000" y="586001"/>
          <a:ext cx="5738295" cy="45415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788209">
                  <a:extLst>
                    <a:ext uri="{9D8B030D-6E8A-4147-A177-3AD203B41FA5}">
                      <a16:colId xmlns:a16="http://schemas.microsoft.com/office/drawing/2014/main" val="1899783604"/>
                    </a:ext>
                  </a:extLst>
                </a:gridCol>
                <a:gridCol w="924934">
                  <a:extLst>
                    <a:ext uri="{9D8B030D-6E8A-4147-A177-3AD203B41FA5}">
                      <a16:colId xmlns:a16="http://schemas.microsoft.com/office/drawing/2014/main" val="1730015492"/>
                    </a:ext>
                  </a:extLst>
                </a:gridCol>
                <a:gridCol w="869576">
                  <a:extLst>
                    <a:ext uri="{9D8B030D-6E8A-4147-A177-3AD203B41FA5}">
                      <a16:colId xmlns:a16="http://schemas.microsoft.com/office/drawing/2014/main" val="601399891"/>
                    </a:ext>
                  </a:extLst>
                </a:gridCol>
                <a:gridCol w="797859">
                  <a:extLst>
                    <a:ext uri="{9D8B030D-6E8A-4147-A177-3AD203B41FA5}">
                      <a16:colId xmlns:a16="http://schemas.microsoft.com/office/drawing/2014/main" val="4015595509"/>
                    </a:ext>
                  </a:extLst>
                </a:gridCol>
                <a:gridCol w="1488141">
                  <a:extLst>
                    <a:ext uri="{9D8B030D-6E8A-4147-A177-3AD203B41FA5}">
                      <a16:colId xmlns:a16="http://schemas.microsoft.com/office/drawing/2014/main" val="2988213442"/>
                    </a:ext>
                  </a:extLst>
                </a:gridCol>
                <a:gridCol w="869576">
                  <a:extLst>
                    <a:ext uri="{9D8B030D-6E8A-4147-A177-3AD203B41FA5}">
                      <a16:colId xmlns:a16="http://schemas.microsoft.com/office/drawing/2014/main" val="1421011051"/>
                    </a:ext>
                  </a:extLst>
                </a:gridCol>
              </a:tblGrid>
              <a:tr h="30382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Reso-</a:t>
                      </a:r>
                      <a:r>
                        <a:rPr lang="en-US" altLang="zh-TW" sz="1400" dirty="0" err="1"/>
                        <a:t>lution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Period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initial time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SST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Experiment Name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Size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022991"/>
                  </a:ext>
                </a:extLst>
              </a:tr>
              <a:tr h="0">
                <a:tc rowSpan="16"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c192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rowSpan="1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The End of Century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2006/01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CMIP5 RCP8.5 Cluster 1 SST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c192_rcp85_06c1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15</a:t>
                      </a:r>
                      <a:r>
                        <a:rPr lang="zh-TW" altLang="en-US" sz="105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TB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1849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2007/01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c192_rcp85_06c2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2534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2008/01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c192_rcp85_06c3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03814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2009/01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c192_rcp85_06ens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7465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2006/01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CMIP5 RCP8.5 Cluster 2 SST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c192_rcp85_07c1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8736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2007/01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c192_rcp85_07c2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932323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2008/01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c192_rcp85_07c3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52212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2009/01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c192_rcp85_07ens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58897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2006/01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CMIP5 RCP8.5 Cluster 3 SST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c192_rcp85_08c1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78946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2007/01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c192_rcp85_08c2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02569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2008/01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c192_rcp85_08c3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189773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2009/01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c192_rcp85_08ens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9444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2006/01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CMIP5 RCP8.5 Ensemble SST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c192_rcp85_09c1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6548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2007/01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c192_rcp85_09c2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10799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2008/01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c192_rcp85_09c3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25143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2009/01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c192_rcp85_09ens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773464"/>
                  </a:ext>
                </a:extLst>
              </a:tr>
            </a:tbl>
          </a:graphicData>
        </a:graphic>
      </p:graphicFrame>
      <p:sp>
        <p:nvSpPr>
          <p:cNvPr id="16" name="文字方塊 15">
            <a:extLst>
              <a:ext uri="{FF2B5EF4-FFF2-40B4-BE49-F238E27FC236}">
                <a16:creationId xmlns:a16="http://schemas.microsoft.com/office/drawing/2014/main" id="{C90839A1-22CC-4ECD-A3A9-4277C4ACD190}"/>
              </a:ext>
            </a:extLst>
          </p:cNvPr>
          <p:cNvSpPr txBox="1"/>
          <p:nvPr/>
        </p:nvSpPr>
        <p:spPr>
          <a:xfrm>
            <a:off x="6096000" y="5138541"/>
            <a:ext cx="49574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prstClr val="black"/>
                </a:solidFill>
                <a:latin typeface="Calibri"/>
                <a:ea typeface="新細明體" panose="02020500000000000000" pitchFamily="18" charset="-120"/>
              </a:rPr>
              <a:t>Simulation date </a:t>
            </a:r>
          </a:p>
          <a:p>
            <a:r>
              <a:rPr lang="en-US" altLang="zh-TW" i="1" dirty="0">
                <a:solidFill>
                  <a:prstClr val="black"/>
                </a:solidFill>
                <a:latin typeface="Calibri"/>
                <a:ea typeface="新細明體" panose="02020500000000000000" pitchFamily="18" charset="-120"/>
              </a:rPr>
              <a:t>Present  : 1979-2015 </a:t>
            </a:r>
          </a:p>
          <a:p>
            <a:r>
              <a:rPr lang="en-US" altLang="zh-TW" i="1" dirty="0">
                <a:solidFill>
                  <a:prstClr val="black"/>
                </a:solidFill>
                <a:latin typeface="Calibri"/>
                <a:ea typeface="新細明體" panose="02020500000000000000" pitchFamily="18" charset="-120"/>
              </a:rPr>
              <a:t>Near Future : 2040-2065  / Future : 2075-2100</a:t>
            </a:r>
            <a:endParaRPr lang="zh-TW" altLang="en-US" i="1" dirty="0">
              <a:solidFill>
                <a:prstClr val="black"/>
              </a:solidFill>
              <a:latin typeface="Calibri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8783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4">
            <a:extLst>
              <a:ext uri="{FF2B5EF4-FFF2-40B4-BE49-F238E27FC236}">
                <a16:creationId xmlns:a16="http://schemas.microsoft.com/office/drawing/2014/main" id="{D74CB294-6433-444F-B0D9-8B40B7004C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787593"/>
              </p:ext>
            </p:extLst>
          </p:nvPr>
        </p:nvGraphicFramePr>
        <p:xfrm>
          <a:off x="215092" y="646575"/>
          <a:ext cx="6853928" cy="52959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216343">
                  <a:extLst>
                    <a:ext uri="{9D8B030D-6E8A-4147-A177-3AD203B41FA5}">
                      <a16:colId xmlns:a16="http://schemas.microsoft.com/office/drawing/2014/main" val="1899783604"/>
                    </a:ext>
                  </a:extLst>
                </a:gridCol>
                <a:gridCol w="924934">
                  <a:extLst>
                    <a:ext uri="{9D8B030D-6E8A-4147-A177-3AD203B41FA5}">
                      <a16:colId xmlns:a16="http://schemas.microsoft.com/office/drawing/2014/main" val="1730015492"/>
                    </a:ext>
                  </a:extLst>
                </a:gridCol>
                <a:gridCol w="869576">
                  <a:extLst>
                    <a:ext uri="{9D8B030D-6E8A-4147-A177-3AD203B41FA5}">
                      <a16:colId xmlns:a16="http://schemas.microsoft.com/office/drawing/2014/main" val="601399891"/>
                    </a:ext>
                  </a:extLst>
                </a:gridCol>
                <a:gridCol w="1236246">
                  <a:extLst>
                    <a:ext uri="{9D8B030D-6E8A-4147-A177-3AD203B41FA5}">
                      <a16:colId xmlns:a16="http://schemas.microsoft.com/office/drawing/2014/main" val="4015595509"/>
                    </a:ext>
                  </a:extLst>
                </a:gridCol>
                <a:gridCol w="1779905">
                  <a:extLst>
                    <a:ext uri="{9D8B030D-6E8A-4147-A177-3AD203B41FA5}">
                      <a16:colId xmlns:a16="http://schemas.microsoft.com/office/drawing/2014/main" val="2988213442"/>
                    </a:ext>
                  </a:extLst>
                </a:gridCol>
                <a:gridCol w="826924">
                  <a:extLst>
                    <a:ext uri="{9D8B030D-6E8A-4147-A177-3AD203B41FA5}">
                      <a16:colId xmlns:a16="http://schemas.microsoft.com/office/drawing/2014/main" val="1421011051"/>
                    </a:ext>
                  </a:extLst>
                </a:gridCol>
              </a:tblGrid>
              <a:tr h="30382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Resolution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Period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initial time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SST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Experiment Name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Size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022991"/>
                  </a:ext>
                </a:extLst>
              </a:tr>
              <a:tr h="0">
                <a:tc rowSpan="12"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c384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Present Climate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2009/01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 err="1">
                          <a:latin typeface="Comic Sans MS" panose="030F0702030302020204" pitchFamily="66" charset="0"/>
                        </a:rPr>
                        <a:t>HadISST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c384_amip_09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60 TB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1849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2006/01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c384_amip_06 (not yet)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72 TB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Estimate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)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2534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2007/01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c384_amip_07 (not yet)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72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Estimate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)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03814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2008/01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c384_amip_08 (not yet)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72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r>
                        <a:rPr kumimoji="0" lang="zh-TW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Estimate)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7465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Near Future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2009/01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CMIP5 RCP8.5 Cluster 1 SST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c384_nf4060_c1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65 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8736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2009/01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CMIP5 RCP8.5 Cluster 2 SST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c384_nf4060_c2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65 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932323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2009/01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CMIP5 RCP8.5 Cluster 3 SST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c384_nf4060_c3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65 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52212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2009/01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CMIP5 RCP8.5 Ensemble SST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c384_nf4060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65 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58897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The End of Century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2009/01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CMIP5 RCP8.5 Cluster 1 SST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c384_rcp85_c1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65 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78946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2009/01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CMIP5 RCP8.5 Cluster 2 SST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c384_rcp85_c2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65 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02569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2009/01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CMIP5 RCP8.5 Cluster 3 SST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c384_rcp85_c3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65 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189773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2009/01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dirty="0">
                          <a:latin typeface="Comic Sans MS" panose="030F0702030302020204" pitchFamily="66" charset="0"/>
                        </a:rPr>
                        <a:t>CMIP5 RCP8.5 Ensemble SST</a:t>
                      </a: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c384_rcp85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65 TB</a:t>
                      </a:r>
                      <a:endParaRPr kumimoji="0" lang="zh-TW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94441"/>
                  </a:ext>
                </a:extLst>
              </a:tr>
            </a:tbl>
          </a:graphicData>
        </a:graphic>
      </p:graphicFrame>
      <p:grpSp>
        <p:nvGrpSpPr>
          <p:cNvPr id="4" name="群組 3">
            <a:extLst>
              <a:ext uri="{FF2B5EF4-FFF2-40B4-BE49-F238E27FC236}">
                <a16:creationId xmlns:a16="http://schemas.microsoft.com/office/drawing/2014/main" id="{694449CC-74E6-4372-943C-A39E8D4A3DBA}"/>
              </a:ext>
            </a:extLst>
          </p:cNvPr>
          <p:cNvGrpSpPr/>
          <p:nvPr/>
        </p:nvGrpSpPr>
        <p:grpSpPr>
          <a:xfrm>
            <a:off x="215092" y="47906"/>
            <a:ext cx="1461221" cy="461665"/>
            <a:chOff x="7884674" y="83099"/>
            <a:chExt cx="1477503" cy="461665"/>
          </a:xfrm>
        </p:grpSpPr>
        <p:cxnSp>
          <p:nvCxnSpPr>
            <p:cNvPr id="5" name="直線接點 4">
              <a:extLst>
                <a:ext uri="{FF2B5EF4-FFF2-40B4-BE49-F238E27FC236}">
                  <a16:creationId xmlns:a16="http://schemas.microsoft.com/office/drawing/2014/main" id="{E55CB720-97B4-4327-859A-A0F244D14CB2}"/>
                </a:ext>
              </a:extLst>
            </p:cNvPr>
            <p:cNvCxnSpPr>
              <a:cxnSpLocks/>
            </p:cNvCxnSpPr>
            <p:nvPr/>
          </p:nvCxnSpPr>
          <p:spPr>
            <a:xfrm>
              <a:off x="7939894" y="540846"/>
              <a:ext cx="1367062" cy="391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7D0A216E-9412-4A50-A917-DAADDCBCB9D8}"/>
                </a:ext>
              </a:extLst>
            </p:cNvPr>
            <p:cNvSpPr txBox="1"/>
            <p:nvPr/>
          </p:nvSpPr>
          <p:spPr>
            <a:xfrm>
              <a:off x="7884674" y="83099"/>
              <a:ext cx="1477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TW" sz="2400" b="1" dirty="0" err="1">
                  <a:latin typeface="Comic Sans MS" panose="030F0702030302020204" pitchFamily="66" charset="0"/>
                  <a:ea typeface="Microsoft JhengHei" panose="020B0604030504040204" pitchFamily="34" charset="-120"/>
                </a:rPr>
                <a:t>HiRAM</a:t>
              </a:r>
              <a:endParaRPr kumimoji="1" lang="zh-TW" altLang="en-US" sz="2400" b="1" dirty="0">
                <a:latin typeface="Comic Sans MS" panose="030F0702030302020204" pitchFamily="66" charset="0"/>
                <a:ea typeface="Microsoft JhengHei" panose="020B0604030504040204" pitchFamily="34" charset="-120"/>
              </a:endParaRPr>
            </a:p>
          </p:txBody>
        </p:sp>
      </p:grpSp>
      <p:sp>
        <p:nvSpPr>
          <p:cNvPr id="7" name="文字方塊 6">
            <a:extLst>
              <a:ext uri="{FF2B5EF4-FFF2-40B4-BE49-F238E27FC236}">
                <a16:creationId xmlns:a16="http://schemas.microsoft.com/office/drawing/2014/main" id="{2AF28ADE-F185-46C7-9B4B-2E6E27583CC4}"/>
              </a:ext>
            </a:extLst>
          </p:cNvPr>
          <p:cNvSpPr txBox="1"/>
          <p:nvPr/>
        </p:nvSpPr>
        <p:spPr>
          <a:xfrm>
            <a:off x="3717099" y="171017"/>
            <a:ext cx="3741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600" dirty="0"/>
              <a:t>位置：</a:t>
            </a:r>
            <a:r>
              <a:rPr kumimoji="1" lang="en-US" altLang="zh-TW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300T:/archive/</a:t>
            </a:r>
            <a:r>
              <a:rPr kumimoji="1" lang="en-US" altLang="zh-TW" sz="1600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HiRAM_data</a:t>
            </a:r>
            <a:endParaRPr kumimoji="1" lang="zh-TW" altLang="en-US" sz="16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F0A04CD9-5A9D-498A-84BA-2C3517FC4E68}"/>
              </a:ext>
            </a:extLst>
          </p:cNvPr>
          <p:cNvSpPr txBox="1"/>
          <p:nvPr/>
        </p:nvSpPr>
        <p:spPr>
          <a:xfrm>
            <a:off x="7144810" y="4553433"/>
            <a:ext cx="50471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prstClr val="black"/>
                </a:solidFill>
                <a:latin typeface="Calibri"/>
                <a:ea typeface="新細明體" panose="02020500000000000000" pitchFamily="18" charset="-120"/>
              </a:rPr>
              <a:t>Simulation date </a:t>
            </a:r>
          </a:p>
          <a:p>
            <a:r>
              <a:rPr lang="en-US" altLang="zh-TW" i="1" dirty="0">
                <a:solidFill>
                  <a:prstClr val="black"/>
                </a:solidFill>
                <a:latin typeface="Calibri"/>
                <a:ea typeface="新細明體" panose="02020500000000000000" pitchFamily="18" charset="-120"/>
              </a:rPr>
              <a:t>Present  : 1979-2015  </a:t>
            </a:r>
          </a:p>
          <a:p>
            <a:r>
              <a:rPr lang="en-US" altLang="zh-TW" i="1" dirty="0">
                <a:solidFill>
                  <a:prstClr val="black"/>
                </a:solidFill>
                <a:latin typeface="Calibri"/>
                <a:ea typeface="新細明體" panose="02020500000000000000" pitchFamily="18" charset="-120"/>
              </a:rPr>
              <a:t>Near Future : 2040-2065  / Future : 2075-2100</a:t>
            </a:r>
            <a:endParaRPr lang="zh-TW" altLang="en-US" i="1" dirty="0">
              <a:solidFill>
                <a:prstClr val="black"/>
              </a:solidFill>
              <a:latin typeface="Calibri"/>
              <a:ea typeface="新細明體" panose="02020500000000000000" pitchFamily="18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FF19393B-ED8F-413D-AA7C-720D1E6C4081}"/>
              </a:ext>
            </a:extLst>
          </p:cNvPr>
          <p:cNvSpPr txBox="1"/>
          <p:nvPr/>
        </p:nvSpPr>
        <p:spPr>
          <a:xfrm>
            <a:off x="7069020" y="651657"/>
            <a:ext cx="50422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所有實驗都有颱風偵測，格式包含</a:t>
            </a:r>
            <a:r>
              <a:rPr lang="en-US" altLang="zh-TW" dirty="0" err="1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netCDF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和</a:t>
            </a:r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txt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使用</a:t>
            </a:r>
            <a:r>
              <a:rPr lang="en-US" altLang="zh-TW" dirty="0" err="1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HiRAM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資料需引用論文如下</a:t>
            </a:r>
            <a:endParaRPr lang="en-US" altLang="zh-TW" b="0" i="0" dirty="0">
              <a:solidFill>
                <a:srgbClr val="222222"/>
              </a:solidFill>
              <a:effectLst/>
              <a:latin typeface="-apple-system"/>
            </a:endParaRPr>
          </a:p>
          <a:p>
            <a:pPr algn="just"/>
            <a:r>
              <a:rPr lang="en-US" altLang="zh-TW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Chen, CA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., Hsu, HH., Hong, CC. </a:t>
            </a:r>
            <a:r>
              <a:rPr lang="en-US" altLang="zh-TW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Seasonal  </a:t>
            </a:r>
          </a:p>
          <a:p>
            <a:pPr algn="just"/>
            <a:r>
              <a:rPr lang="en-US" altLang="zh-TW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precipitation change in the Western North Pacific </a:t>
            </a:r>
          </a:p>
          <a:p>
            <a:pPr algn="just"/>
            <a:r>
              <a:rPr lang="en-US" altLang="zh-TW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East Asia under global warming in two high-</a:t>
            </a:r>
          </a:p>
          <a:p>
            <a:pPr algn="just"/>
            <a:r>
              <a:rPr lang="en-US" altLang="zh-TW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resolution AGCMs. </a:t>
            </a:r>
            <a:r>
              <a:rPr lang="en-US" altLang="zh-TW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Clim</a:t>
            </a:r>
            <a:r>
              <a:rPr lang="en-US" altLang="zh-TW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Dyn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zh-TW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53, 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5583–5605 </a:t>
            </a:r>
          </a:p>
          <a:p>
            <a:pPr algn="just"/>
            <a:r>
              <a:rPr lang="en-US" altLang="zh-TW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(2019).https://doi.org/10.1007/s00382-019-04883-1</a:t>
            </a:r>
          </a:p>
          <a:p>
            <a:pPr algn="just"/>
            <a:endParaRPr lang="en-US" altLang="zh-TW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zh-TW" alt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全部</a:t>
            </a:r>
            <a:r>
              <a:rPr lang="en-US" altLang="zh-TW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HiRAM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資料 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包含內部使用實驗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使用空間大概為 </a:t>
            </a:r>
            <a:r>
              <a:rPr lang="en-US" altLang="zh-TW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1.28</a:t>
            </a:r>
            <a:r>
              <a:rPr lang="zh-TW" altLang="en-US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zh-TW" altLang="en-US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b="1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791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>
            <a:extLst>
              <a:ext uri="{FF2B5EF4-FFF2-40B4-BE49-F238E27FC236}">
                <a16:creationId xmlns:a16="http://schemas.microsoft.com/office/drawing/2014/main" id="{2FFD9E6A-2B7C-4A55-9B49-36F667A012C5}"/>
              </a:ext>
            </a:extLst>
          </p:cNvPr>
          <p:cNvGrpSpPr/>
          <p:nvPr/>
        </p:nvGrpSpPr>
        <p:grpSpPr>
          <a:xfrm>
            <a:off x="215091" y="47906"/>
            <a:ext cx="3415615" cy="830997"/>
            <a:chOff x="7884674" y="83099"/>
            <a:chExt cx="1477503" cy="830997"/>
          </a:xfrm>
        </p:grpSpPr>
        <p:cxnSp>
          <p:nvCxnSpPr>
            <p:cNvPr id="3" name="直線接點 2">
              <a:extLst>
                <a:ext uri="{FF2B5EF4-FFF2-40B4-BE49-F238E27FC236}">
                  <a16:creationId xmlns:a16="http://schemas.microsoft.com/office/drawing/2014/main" id="{1CCE91E9-6C0C-474B-8A7A-1A8528F3582C}"/>
                </a:ext>
              </a:extLst>
            </p:cNvPr>
            <p:cNvCxnSpPr>
              <a:cxnSpLocks/>
            </p:cNvCxnSpPr>
            <p:nvPr/>
          </p:nvCxnSpPr>
          <p:spPr>
            <a:xfrm>
              <a:off x="7939894" y="540846"/>
              <a:ext cx="1367062" cy="391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2F8A8E47-3BC2-405E-8E05-B1FCF5C2D77A}"/>
                </a:ext>
              </a:extLst>
            </p:cNvPr>
            <p:cNvSpPr txBox="1"/>
            <p:nvPr/>
          </p:nvSpPr>
          <p:spPr>
            <a:xfrm>
              <a:off x="7884674" y="83099"/>
              <a:ext cx="147750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TW" sz="2400" b="1" dirty="0">
                  <a:latin typeface="Comic Sans MS" panose="030F0702030302020204" pitchFamily="66" charset="0"/>
                  <a:ea typeface="Microsoft JhengHei" panose="020B0604030504040204" pitchFamily="34" charset="-120"/>
                </a:rPr>
                <a:t>Large Ensemble Data </a:t>
              </a:r>
              <a:endParaRPr kumimoji="1" lang="zh-TW" altLang="en-US" sz="2400" b="1" dirty="0">
                <a:latin typeface="Comic Sans MS" panose="030F0702030302020204" pitchFamily="66" charset="0"/>
                <a:ea typeface="Microsoft JhengHei" panose="020B0604030504040204" pitchFamily="34" charset="-120"/>
              </a:endParaRPr>
            </a:p>
          </p:txBody>
        </p:sp>
      </p:grpSp>
      <p:sp>
        <p:nvSpPr>
          <p:cNvPr id="5" name="文字方塊 4">
            <a:extLst>
              <a:ext uri="{FF2B5EF4-FFF2-40B4-BE49-F238E27FC236}">
                <a16:creationId xmlns:a16="http://schemas.microsoft.com/office/drawing/2014/main" id="{C13244BC-679B-4946-B793-34DA0CF1D749}"/>
              </a:ext>
            </a:extLst>
          </p:cNvPr>
          <p:cNvSpPr txBox="1"/>
          <p:nvPr/>
        </p:nvSpPr>
        <p:spPr>
          <a:xfrm>
            <a:off x="6423517" y="230259"/>
            <a:ext cx="2788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600" dirty="0"/>
              <a:t>位置 </a:t>
            </a:r>
            <a:r>
              <a:rPr kumimoji="1" lang="en-US" altLang="zh-TW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300T:/archive/d4PDF</a:t>
            </a:r>
            <a:endParaRPr kumimoji="1" lang="zh-TW" altLang="en-US" sz="16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表格 4">
            <a:extLst>
              <a:ext uri="{FF2B5EF4-FFF2-40B4-BE49-F238E27FC236}">
                <a16:creationId xmlns:a16="http://schemas.microsoft.com/office/drawing/2014/main" id="{C8DE8278-B540-41C5-9CAF-975FF25E2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358360"/>
              </p:ext>
            </p:extLst>
          </p:nvPr>
        </p:nvGraphicFramePr>
        <p:xfrm>
          <a:off x="215091" y="700225"/>
          <a:ext cx="8813731" cy="204020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714692">
                  <a:extLst>
                    <a:ext uri="{9D8B030D-6E8A-4147-A177-3AD203B41FA5}">
                      <a16:colId xmlns:a16="http://schemas.microsoft.com/office/drawing/2014/main" val="2633819162"/>
                    </a:ext>
                  </a:extLst>
                </a:gridCol>
                <a:gridCol w="2314892">
                  <a:extLst>
                    <a:ext uri="{9D8B030D-6E8A-4147-A177-3AD203B41FA5}">
                      <a16:colId xmlns:a16="http://schemas.microsoft.com/office/drawing/2014/main" val="4015595509"/>
                    </a:ext>
                  </a:extLst>
                </a:gridCol>
                <a:gridCol w="1032172">
                  <a:extLst>
                    <a:ext uri="{9D8B030D-6E8A-4147-A177-3AD203B41FA5}">
                      <a16:colId xmlns:a16="http://schemas.microsoft.com/office/drawing/2014/main" val="1637022726"/>
                    </a:ext>
                  </a:extLst>
                </a:gridCol>
                <a:gridCol w="1016318">
                  <a:extLst>
                    <a:ext uri="{9D8B030D-6E8A-4147-A177-3AD203B41FA5}">
                      <a16:colId xmlns:a16="http://schemas.microsoft.com/office/drawing/2014/main" val="2988213442"/>
                    </a:ext>
                  </a:extLst>
                </a:gridCol>
                <a:gridCol w="1652905">
                  <a:extLst>
                    <a:ext uri="{9D8B030D-6E8A-4147-A177-3AD203B41FA5}">
                      <a16:colId xmlns:a16="http://schemas.microsoft.com/office/drawing/2014/main" val="1421011051"/>
                    </a:ext>
                  </a:extLst>
                </a:gridCol>
                <a:gridCol w="1176655">
                  <a:extLst>
                    <a:ext uri="{9D8B030D-6E8A-4147-A177-3AD203B41FA5}">
                      <a16:colId xmlns:a16="http://schemas.microsoft.com/office/drawing/2014/main" val="2225779826"/>
                    </a:ext>
                  </a:extLst>
                </a:gridCol>
                <a:gridCol w="906097">
                  <a:extLst>
                    <a:ext uri="{9D8B030D-6E8A-4147-A177-3AD203B41FA5}">
                      <a16:colId xmlns:a16="http://schemas.microsoft.com/office/drawing/2014/main" val="2108105782"/>
                    </a:ext>
                  </a:extLst>
                </a:gridCol>
              </a:tblGrid>
              <a:tr h="30382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Data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Description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Exp. Name 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Period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Member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Freq.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Size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022991"/>
                  </a:ext>
                </a:extLst>
              </a:tr>
              <a:tr h="303824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d4PDF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dirty="0">
                          <a:latin typeface="Comic Sans MS" panose="030F0702030302020204" pitchFamily="66" charset="0"/>
                        </a:rPr>
                        <a:t>historical climate simulation</a:t>
                      </a:r>
                      <a:endParaRPr lang="zh-TW" altLang="en-US" sz="1200" b="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HPB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1951-2011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100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6hr, day, mon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36 TB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2425705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dirty="0">
                          <a:latin typeface="Comic Sans MS" panose="030F0702030302020204" pitchFamily="66" charset="0"/>
                        </a:rPr>
                        <a:t>non-warming simulation </a:t>
                      </a:r>
                      <a:endParaRPr lang="zh-TW" altLang="en-US" sz="1200" b="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NAT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1951-2010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100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9758296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TW" sz="1200" b="0" dirty="0">
                          <a:latin typeface="Comic Sans MS" panose="030F0702030302020204" pitchFamily="66" charset="0"/>
                        </a:rPr>
                        <a:t>+2K future climate simulation</a:t>
                      </a:r>
                      <a:endParaRPr lang="zh-TW" altLang="en-US" sz="1200" b="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HFB_4K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2031-2090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90</a:t>
                      </a:r>
                      <a:br>
                        <a:rPr lang="en-US" altLang="zh-TW" sz="1200" b="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</a:br>
                      <a:r>
                        <a:rPr lang="en-US" altLang="zh-TW" sz="1200" b="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(6SSTsx15members)</a:t>
                      </a:r>
                      <a:endParaRPr lang="zh-TW" altLang="en-US" sz="1200" b="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4536690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TW" sz="1200" b="0" dirty="0">
                          <a:latin typeface="Comic Sans MS" panose="030F0702030302020204" pitchFamily="66" charset="0"/>
                        </a:rPr>
                        <a:t>+4K future climate simulation</a:t>
                      </a:r>
                      <a:endParaRPr lang="zh-TW" altLang="en-US" sz="1200" b="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HFB_2K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2051-2111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54</a:t>
                      </a:r>
                      <a:br>
                        <a:rPr lang="en-US" altLang="zh-TW" sz="1200" b="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</a:br>
                      <a:r>
                        <a:rPr lang="en-US" altLang="zh-TW" sz="1200" b="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(6SSTsx9members)</a:t>
                      </a:r>
                      <a:endParaRPr lang="zh-TW" altLang="en-US" sz="1200" b="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202304"/>
                  </a:ext>
                </a:extLst>
              </a:tr>
            </a:tbl>
          </a:graphicData>
        </a:graphic>
      </p:graphicFrame>
      <p:sp>
        <p:nvSpPr>
          <p:cNvPr id="8" name="文字方塊 7">
            <a:extLst>
              <a:ext uri="{FF2B5EF4-FFF2-40B4-BE49-F238E27FC236}">
                <a16:creationId xmlns:a16="http://schemas.microsoft.com/office/drawing/2014/main" id="{12EAEE8B-6986-4859-8D8F-06B9B27AC7B8}"/>
              </a:ext>
            </a:extLst>
          </p:cNvPr>
          <p:cNvSpPr txBox="1"/>
          <p:nvPr/>
        </p:nvSpPr>
        <p:spPr>
          <a:xfrm>
            <a:off x="107576" y="2840469"/>
            <a:ext cx="892124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altLang="zh-TW" sz="1400" b="1" kern="1200" dirty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n-ea"/>
                <a:cs typeface="+mn-cs"/>
              </a:rPr>
              <a:t>d4PDF future SST list </a:t>
            </a:r>
            <a:r>
              <a:rPr lang="en-US" altLang="zh-TW" sz="1400" b="1" kern="1200" dirty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n-ea"/>
                <a:cs typeface="+mn-cs"/>
              </a:rPr>
              <a:t>:</a:t>
            </a:r>
            <a:r>
              <a:rPr lang="zh-TW" altLang="en-US" sz="1400" b="1" kern="1200" dirty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lang="en" altLang="zh-TW" sz="1400" b="1" kern="1200" dirty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n-ea"/>
                <a:cs typeface="+mn-cs"/>
              </a:rPr>
              <a:t>CCSM4</a:t>
            </a:r>
            <a:r>
              <a:rPr lang="en-US" altLang="zh-TW" sz="1400" b="1" kern="1200" dirty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n-ea"/>
                <a:cs typeface="+mn-cs"/>
              </a:rPr>
              <a:t>, </a:t>
            </a:r>
            <a:r>
              <a:rPr lang="en" altLang="zh-TW" sz="1400" b="1" kern="1200" dirty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n-ea"/>
                <a:cs typeface="+mn-cs"/>
              </a:rPr>
              <a:t>GFDL-CM3, HadGEM2-AO</a:t>
            </a:r>
            <a:r>
              <a:rPr lang="en-US" altLang="zh-TW" sz="1400" b="1" kern="1200" dirty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n-ea"/>
                <a:cs typeface="+mn-cs"/>
              </a:rPr>
              <a:t>, </a:t>
            </a:r>
            <a:r>
              <a:rPr lang="en" altLang="zh-TW" sz="1400" b="1" kern="1200" dirty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n-ea"/>
                <a:cs typeface="+mn-cs"/>
              </a:rPr>
              <a:t>MIROC5, MPI-ESM-MR,MRI-CGCM3</a:t>
            </a:r>
            <a:endParaRPr lang="en" altLang="zh-TW" sz="1200" b="1" dirty="0">
              <a:latin typeface="Comic Sans MS" panose="030F0702030302020204" pitchFamily="66" charset="0"/>
            </a:endParaRPr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BB42F9BA-73D0-48B5-AF07-2D4AF49FE3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621" b="37386"/>
          <a:stretch/>
        </p:blipFill>
        <p:spPr>
          <a:xfrm>
            <a:off x="9287436" y="463403"/>
            <a:ext cx="2900996" cy="2118431"/>
          </a:xfrm>
          <a:prstGeom prst="rect">
            <a:avLst/>
          </a:prstGeom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id="{9873FDB3-95C9-4FF1-9A19-D524416F205A}"/>
              </a:ext>
            </a:extLst>
          </p:cNvPr>
          <p:cNvSpPr txBox="1"/>
          <p:nvPr/>
        </p:nvSpPr>
        <p:spPr>
          <a:xfrm>
            <a:off x="9187040" y="2664370"/>
            <a:ext cx="31017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:</a:t>
            </a:r>
          </a:p>
          <a:p>
            <a:r>
              <a:rPr lang="en-US" altLang="zh-TW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http://www.mirocgcm.jp/~pub/d4PDF/design_en.html</a:t>
            </a:r>
            <a:endParaRPr lang="zh-TW" alt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表格 4">
            <a:extLst>
              <a:ext uri="{FF2B5EF4-FFF2-40B4-BE49-F238E27FC236}">
                <a16:creationId xmlns:a16="http://schemas.microsoft.com/office/drawing/2014/main" id="{CA1F27C6-0E92-4141-8ACB-2EACA0448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654569"/>
              </p:ext>
            </p:extLst>
          </p:nvPr>
        </p:nvGraphicFramePr>
        <p:xfrm>
          <a:off x="161333" y="3873731"/>
          <a:ext cx="11784082" cy="13106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025842">
                  <a:extLst>
                    <a:ext uri="{9D8B030D-6E8A-4147-A177-3AD203B41FA5}">
                      <a16:colId xmlns:a16="http://schemas.microsoft.com/office/drawing/2014/main" val="2633819162"/>
                    </a:ext>
                  </a:extLst>
                </a:gridCol>
                <a:gridCol w="1425892">
                  <a:extLst>
                    <a:ext uri="{9D8B030D-6E8A-4147-A177-3AD203B41FA5}">
                      <a16:colId xmlns:a16="http://schemas.microsoft.com/office/drawing/2014/main" val="4015595509"/>
                    </a:ext>
                  </a:extLst>
                </a:gridCol>
                <a:gridCol w="1771968">
                  <a:extLst>
                    <a:ext uri="{9D8B030D-6E8A-4147-A177-3AD203B41FA5}">
                      <a16:colId xmlns:a16="http://schemas.microsoft.com/office/drawing/2014/main" val="1637022726"/>
                    </a:ext>
                  </a:extLst>
                </a:gridCol>
                <a:gridCol w="3983308">
                  <a:extLst>
                    <a:ext uri="{9D8B030D-6E8A-4147-A177-3AD203B41FA5}">
                      <a16:colId xmlns:a16="http://schemas.microsoft.com/office/drawing/2014/main" val="3045644082"/>
                    </a:ext>
                  </a:extLst>
                </a:gridCol>
                <a:gridCol w="990918">
                  <a:extLst>
                    <a:ext uri="{9D8B030D-6E8A-4147-A177-3AD203B41FA5}">
                      <a16:colId xmlns:a16="http://schemas.microsoft.com/office/drawing/2014/main" val="2988213442"/>
                    </a:ext>
                  </a:extLst>
                </a:gridCol>
                <a:gridCol w="941705">
                  <a:extLst>
                    <a:ext uri="{9D8B030D-6E8A-4147-A177-3AD203B41FA5}">
                      <a16:colId xmlns:a16="http://schemas.microsoft.com/office/drawing/2014/main" val="1421011051"/>
                    </a:ext>
                  </a:extLst>
                </a:gridCol>
                <a:gridCol w="841692">
                  <a:extLst>
                    <a:ext uri="{9D8B030D-6E8A-4147-A177-3AD203B41FA5}">
                      <a16:colId xmlns:a16="http://schemas.microsoft.com/office/drawing/2014/main" val="2225779826"/>
                    </a:ext>
                  </a:extLst>
                </a:gridCol>
                <a:gridCol w="802757">
                  <a:extLst>
                    <a:ext uri="{9D8B030D-6E8A-4147-A177-3AD203B41FA5}">
                      <a16:colId xmlns:a16="http://schemas.microsoft.com/office/drawing/2014/main" val="2108105782"/>
                    </a:ext>
                  </a:extLst>
                </a:gridCol>
              </a:tblGrid>
              <a:tr h="30382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Data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Description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Exp. Name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Initial time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Period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Member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Freq.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Size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022991"/>
                  </a:ext>
                </a:extLst>
              </a:tr>
              <a:tr h="30382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CESM2_LE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dirty="0">
                          <a:latin typeface="Comic Sans MS" panose="030F0702030302020204" pitchFamily="66" charset="0"/>
                        </a:rPr>
                        <a:t>CMIP6 historical</a:t>
                      </a:r>
                      <a:endParaRPr lang="zh-TW" altLang="en-US" sz="1200" b="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b.e21.BHISTcmip6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1001, 1021, 1041, 1061, 1081, 1101, 1121, 1141, 1161, and 1181 of the 1400-year pre-industrial control simulation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1231, 1251, 1281, 1301 of the 1400-year pre-industrial control simulation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1850-2014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50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day, mon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5.4 TB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2425705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dirty="0">
                          <a:latin typeface="Comic Sans MS" panose="030F0702030302020204" pitchFamily="66" charset="0"/>
                        </a:rPr>
                        <a:t>CMIP6 SSP370</a:t>
                      </a:r>
                      <a:endParaRPr lang="zh-TW" altLang="en-US" sz="1200" b="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 b.e21.BSSP370cmip6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2015-2100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50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9758296"/>
                  </a:ext>
                </a:extLst>
              </a:tr>
            </a:tbl>
          </a:graphicData>
        </a:graphic>
      </p:graphicFrame>
      <p:sp>
        <p:nvSpPr>
          <p:cNvPr id="15" name="文字方塊 14">
            <a:extLst>
              <a:ext uri="{FF2B5EF4-FFF2-40B4-BE49-F238E27FC236}">
                <a16:creationId xmlns:a16="http://schemas.microsoft.com/office/drawing/2014/main" id="{036980E1-901B-4292-9FA8-DDB87474E3AC}"/>
              </a:ext>
            </a:extLst>
          </p:cNvPr>
          <p:cNvSpPr txBox="1"/>
          <p:nvPr/>
        </p:nvSpPr>
        <p:spPr>
          <a:xfrm>
            <a:off x="8453718" y="3465918"/>
            <a:ext cx="3614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600" dirty="0"/>
              <a:t>位置 </a:t>
            </a:r>
            <a:r>
              <a:rPr kumimoji="1" lang="en-US" altLang="zh-TW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300T:/</a:t>
            </a:r>
            <a:r>
              <a:rPr kumimoji="1" lang="en-US" altLang="zh-TW" sz="1600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lfs</a:t>
            </a:r>
            <a:r>
              <a:rPr kumimoji="1" lang="en-US" altLang="zh-TW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/archive/CESM2_LE</a:t>
            </a:r>
            <a:endParaRPr kumimoji="1" lang="zh-TW" altLang="en-US" sz="16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41C6B721-D63E-4A65-963F-B9699EA931DB}"/>
              </a:ext>
            </a:extLst>
          </p:cNvPr>
          <p:cNvSpPr txBox="1"/>
          <p:nvPr/>
        </p:nvSpPr>
        <p:spPr>
          <a:xfrm>
            <a:off x="117873" y="5253630"/>
            <a:ext cx="82027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 Description : 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https://www.cesm.ucar.edu/projects/community-projects/LENS2/</a:t>
            </a:r>
          </a:p>
        </p:txBody>
      </p:sp>
    </p:spTree>
    <p:extLst>
      <p:ext uri="{BB962C8B-B14F-4D97-AF65-F5344CB8AC3E}">
        <p14:creationId xmlns:p14="http://schemas.microsoft.com/office/powerpoint/2010/main" val="173298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>
            <a:extLst>
              <a:ext uri="{FF2B5EF4-FFF2-40B4-BE49-F238E27FC236}">
                <a16:creationId xmlns:a16="http://schemas.microsoft.com/office/drawing/2014/main" id="{CB2CA995-5BA8-499C-AE52-C86845F979BD}"/>
              </a:ext>
            </a:extLst>
          </p:cNvPr>
          <p:cNvGrpSpPr/>
          <p:nvPr/>
        </p:nvGrpSpPr>
        <p:grpSpPr>
          <a:xfrm>
            <a:off x="675715" y="-13508"/>
            <a:ext cx="2725332" cy="830997"/>
            <a:chOff x="7884674" y="83099"/>
            <a:chExt cx="1477503" cy="830997"/>
          </a:xfrm>
        </p:grpSpPr>
        <p:cxnSp>
          <p:nvCxnSpPr>
            <p:cNvPr id="3" name="直線接點 2">
              <a:extLst>
                <a:ext uri="{FF2B5EF4-FFF2-40B4-BE49-F238E27FC236}">
                  <a16:creationId xmlns:a16="http://schemas.microsoft.com/office/drawing/2014/main" id="{2CCF4CAA-FF2F-4A0F-A6DC-18D3232AF250}"/>
                </a:ext>
              </a:extLst>
            </p:cNvPr>
            <p:cNvCxnSpPr>
              <a:cxnSpLocks/>
            </p:cNvCxnSpPr>
            <p:nvPr/>
          </p:nvCxnSpPr>
          <p:spPr>
            <a:xfrm>
              <a:off x="7939894" y="540846"/>
              <a:ext cx="1367062" cy="391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E69B7E4F-101E-4BA6-A2E3-5CF0863345E5}"/>
                </a:ext>
              </a:extLst>
            </p:cNvPr>
            <p:cNvSpPr txBox="1"/>
            <p:nvPr/>
          </p:nvSpPr>
          <p:spPr>
            <a:xfrm>
              <a:off x="7884674" y="83099"/>
              <a:ext cx="147750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TW" sz="2400" b="1" dirty="0">
                  <a:latin typeface="Comic Sans MS" panose="030F0702030302020204" pitchFamily="66" charset="0"/>
                  <a:ea typeface="Microsoft JhengHei" panose="020B0604030504040204" pitchFamily="34" charset="-120"/>
                </a:rPr>
                <a:t>TaiESM1 CMIP6</a:t>
              </a:r>
              <a:endParaRPr kumimoji="1" lang="zh-TW" altLang="en-US" sz="2400" b="1" dirty="0">
                <a:latin typeface="Comic Sans MS" panose="030F0702030302020204" pitchFamily="66" charset="0"/>
                <a:ea typeface="Microsoft JhengHei" panose="020B0604030504040204" pitchFamily="34" charset="-120"/>
              </a:endParaRPr>
            </a:p>
          </p:txBody>
        </p:sp>
      </p:grpSp>
      <p:graphicFrame>
        <p:nvGraphicFramePr>
          <p:cNvPr id="6" name="表格 4">
            <a:extLst>
              <a:ext uri="{FF2B5EF4-FFF2-40B4-BE49-F238E27FC236}">
                <a16:creationId xmlns:a16="http://schemas.microsoft.com/office/drawing/2014/main" id="{A6212CF2-8650-42D7-ADE9-BA584A0A07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5509"/>
              </p:ext>
            </p:extLst>
          </p:nvPr>
        </p:nvGraphicFramePr>
        <p:xfrm>
          <a:off x="675715" y="546902"/>
          <a:ext cx="10021927" cy="5549036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857568">
                  <a:extLst>
                    <a:ext uri="{9D8B030D-6E8A-4147-A177-3AD203B41FA5}">
                      <a16:colId xmlns:a16="http://schemas.microsoft.com/office/drawing/2014/main" val="2633819162"/>
                    </a:ext>
                  </a:extLst>
                </a:gridCol>
                <a:gridCol w="1479867">
                  <a:extLst>
                    <a:ext uri="{9D8B030D-6E8A-4147-A177-3AD203B41FA5}">
                      <a16:colId xmlns:a16="http://schemas.microsoft.com/office/drawing/2014/main" val="1679417769"/>
                    </a:ext>
                  </a:extLst>
                </a:gridCol>
                <a:gridCol w="1276668">
                  <a:extLst>
                    <a:ext uri="{9D8B030D-6E8A-4147-A177-3AD203B41FA5}">
                      <a16:colId xmlns:a16="http://schemas.microsoft.com/office/drawing/2014/main" val="1899783604"/>
                    </a:ext>
                  </a:extLst>
                </a:gridCol>
                <a:gridCol w="3056255">
                  <a:extLst>
                    <a:ext uri="{9D8B030D-6E8A-4147-A177-3AD203B41FA5}">
                      <a16:colId xmlns:a16="http://schemas.microsoft.com/office/drawing/2014/main" val="1730015492"/>
                    </a:ext>
                  </a:extLst>
                </a:gridCol>
                <a:gridCol w="1590097">
                  <a:extLst>
                    <a:ext uri="{9D8B030D-6E8A-4147-A177-3AD203B41FA5}">
                      <a16:colId xmlns:a16="http://schemas.microsoft.com/office/drawing/2014/main" val="1161672489"/>
                    </a:ext>
                  </a:extLst>
                </a:gridCol>
                <a:gridCol w="1007898">
                  <a:extLst>
                    <a:ext uri="{9D8B030D-6E8A-4147-A177-3AD203B41FA5}">
                      <a16:colId xmlns:a16="http://schemas.microsoft.com/office/drawing/2014/main" val="601399891"/>
                    </a:ext>
                  </a:extLst>
                </a:gridCol>
                <a:gridCol w="753574">
                  <a:extLst>
                    <a:ext uri="{9D8B030D-6E8A-4147-A177-3AD203B41FA5}">
                      <a16:colId xmlns:a16="http://schemas.microsoft.com/office/drawing/2014/main" val="4015595509"/>
                    </a:ext>
                  </a:extLst>
                </a:gridCol>
              </a:tblGrid>
              <a:tr h="30382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Data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CMIP6 Project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Description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Experiment Name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member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Period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Size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022991"/>
                  </a:ext>
                </a:extLst>
              </a:tr>
              <a:tr h="303824">
                <a:tc rowSpan="17"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TaiESM1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CMIP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err="1">
                          <a:latin typeface="Comic Sans MS" panose="030F0702030302020204" pitchFamily="66" charset="0"/>
                        </a:rPr>
                        <a:t>piControl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f09.B-PI.tn15.cmip6.j01.re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r1i1p1f1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201-700 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38 TB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2425705"/>
                  </a:ext>
                </a:extLst>
              </a:tr>
              <a:tr h="383052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 historical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f09.B-hist.tn15.cmip6.k32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1850-2014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32 TB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634045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abrupt-4XCO2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f09.B-4xCO2.tn15.cmip6.k21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1-150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12 TB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90986178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1pctsCO2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f09.B-1pCO2.tn15.cmip6.k11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1-150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12 TB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7124363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err="1">
                          <a:latin typeface="Comic Sans MS" panose="030F0702030302020204" pitchFamily="66" charset="0"/>
                        </a:rPr>
                        <a:t>amip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f09.F-hist.tn15.cmip6.fa05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1979-2014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6.2 TB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730863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GMMIP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200" dirty="0" err="1">
                          <a:latin typeface="Comic Sans MS" panose="030F0702030302020204" pitchFamily="66" charset="0"/>
                        </a:rPr>
                        <a:t>amip</a:t>
                      </a:r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-hist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f09.F-hist.tn15.cmip6.fa{01,03,05}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r1i1p1f1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1870-2014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35.9 TB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84058475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f09.F-hist.tn15.cmip6.fa{11,12}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r2i1p1f1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26.4 TB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8889506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f09.F-hist.tn15.cmip6.fa{11,12}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r3i1p1f1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26.4 TB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7598213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sz="1200" dirty="0" err="1">
                          <a:latin typeface="Comic Sans MS" panose="030F0702030302020204" pitchFamily="66" charset="0"/>
                        </a:rPr>
                        <a:t>ScenarioMIP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ssp126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f09.B-SSP126.ss10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r1i1p1f1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2015-2100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20 TB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3745893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ssp245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f09.B-SSP245.ss20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20 TB</a:t>
                      </a: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7472398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ssp370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f09.B-SSP370.ss30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20 TB</a:t>
                      </a: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1536314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ssp585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f09.B-SSP585.ss50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20 TB</a:t>
                      </a: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9219842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CFMIP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amip-p4K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f09.F-hist.tn15.cfmip.p4k.cf01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r1i1p1f1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1979-2014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17.2</a:t>
                      </a: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22310696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amip-m4K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f09.F-hist.tn15.cfmip.m4k.cf{11,12}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17.2 TB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863415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amip-future4K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f09.F-hist.tn15.cfmip.afu4k.cf31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17.2 TB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6492856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amip-4XCO2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f09.F-hist.tn15.cfmip.a4xCO2.cf{21,22}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15.9 TB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291421"/>
                  </a:ext>
                </a:extLst>
              </a:tr>
              <a:tr h="303824">
                <a:tc v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err="1">
                          <a:latin typeface="Comic Sans MS" panose="030F0702030302020204" pitchFamily="66" charset="0"/>
                        </a:rPr>
                        <a:t>AerChemMIP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err="1">
                          <a:latin typeface="Comic Sans MS" panose="030F0702030302020204" pitchFamily="66" charset="0"/>
                        </a:rPr>
                        <a:t>histSST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f09.F-hist.tn15.ACmip.ac01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r1i1p1f1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Comic Sans MS" panose="030F0702030302020204" pitchFamily="66" charset="0"/>
                        </a:rPr>
                        <a:t>1850-2014</a:t>
                      </a:r>
                      <a:endParaRPr lang="zh-TW" altLang="en-US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41.1</a:t>
                      </a:r>
                      <a:r>
                        <a:rPr lang="zh-TW" altLang="en-US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TB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5450556"/>
                  </a:ext>
                </a:extLst>
              </a:tr>
            </a:tbl>
          </a:graphicData>
        </a:graphic>
      </p:graphicFrame>
      <p:sp>
        <p:nvSpPr>
          <p:cNvPr id="8" name="文字方塊 7">
            <a:extLst>
              <a:ext uri="{FF2B5EF4-FFF2-40B4-BE49-F238E27FC236}">
                <a16:creationId xmlns:a16="http://schemas.microsoft.com/office/drawing/2014/main" id="{F627013B-392F-43CA-B4A3-4BE12F62C13B}"/>
              </a:ext>
            </a:extLst>
          </p:cNvPr>
          <p:cNvSpPr txBox="1"/>
          <p:nvPr/>
        </p:nvSpPr>
        <p:spPr>
          <a:xfrm>
            <a:off x="7140694" y="135893"/>
            <a:ext cx="3641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600" dirty="0"/>
              <a:t>位置 </a:t>
            </a:r>
            <a:r>
              <a:rPr kumimoji="1" lang="en-US" altLang="zh-TW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300T:/archive/</a:t>
            </a:r>
            <a:r>
              <a:rPr kumimoji="1" lang="en-US" altLang="zh-TW" sz="1600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TaiESM_output</a:t>
            </a:r>
            <a:endParaRPr kumimoji="1" lang="zh-TW" altLang="en-US" sz="16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FDB5D3D1-72A3-4DB6-9D43-5F936ED78E33}"/>
              </a:ext>
            </a:extLst>
          </p:cNvPr>
          <p:cNvSpPr txBox="1"/>
          <p:nvPr/>
        </p:nvSpPr>
        <p:spPr>
          <a:xfrm>
            <a:off x="397808" y="6095938"/>
            <a:ext cx="1103219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使用</a:t>
            </a:r>
            <a:r>
              <a:rPr lang="en-US" altLang="zh-TW" dirty="0" err="1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TaiESM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資料需引用論文如下</a:t>
            </a:r>
            <a:endParaRPr lang="en-US" altLang="zh-TW" b="0" i="0" dirty="0">
              <a:solidFill>
                <a:srgbClr val="C4161C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altLang="zh-TW" sz="1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Lee, W.-L</a:t>
            </a:r>
            <a:r>
              <a:rPr lang="en-US" altLang="zh-TW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., Wang, Y.-C., </a:t>
            </a:r>
            <a:r>
              <a:rPr lang="en-US" altLang="zh-TW" sz="1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Shiu</a:t>
            </a:r>
            <a:r>
              <a:rPr lang="en-US" altLang="zh-TW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C.-J., Tsai, I., Tu, C.-Y., Lan, Y.-Y., Chen, J.-P., Pan, H.-L., and Hsu, H.-H.: Taiwan Earth System Model Version 1: description and evaluation of </a:t>
            </a:r>
          </a:p>
          <a:p>
            <a:pPr algn="l"/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mean state, </a:t>
            </a:r>
            <a:r>
              <a:rPr lang="en-US" altLang="zh-TW" sz="1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Geosci</a:t>
            </a:r>
            <a:r>
              <a:rPr lang="en-US" altLang="zh-TW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Model Dev., </a:t>
            </a:r>
            <a:r>
              <a:rPr lang="en-US" altLang="zh-TW" sz="1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TW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1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3887–3904,</a:t>
            </a:r>
            <a:r>
              <a:rPr lang="en-US" altLang="zh-TW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https://doi.org/10.5194/gmd-13-3887-2020, 2020.</a:t>
            </a:r>
          </a:p>
          <a:p>
            <a:endParaRPr lang="en-US" altLang="zh-TW" b="0" i="0" dirty="0">
              <a:solidFill>
                <a:srgbClr val="222222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1990550515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11211</TotalTime>
  <Words>2235</Words>
  <Application>Microsoft Office PowerPoint</Application>
  <PresentationFormat>寬螢幕</PresentationFormat>
  <Paragraphs>672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-apple-system</vt:lpstr>
      <vt:lpstr>微軟正黑體</vt:lpstr>
      <vt:lpstr>微軟正黑體</vt:lpstr>
      <vt:lpstr>Arial</vt:lpstr>
      <vt:lpstr>Calibri</vt:lpstr>
      <vt:lpstr>Comic Sans MS</vt:lpstr>
      <vt:lpstr>Neue Haas Grotesk Text Pro</vt:lpstr>
      <vt:lpstr>Times New Roman</vt:lpstr>
      <vt:lpstr>Verdana</vt:lpstr>
      <vt:lpstr>AccentBoxVTI</vt:lpstr>
      <vt:lpstr>AC3 資料庫介紹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AC3 資料庫介紹</dc:title>
  <dc:creator>Lama Liang</dc:creator>
  <cp:lastModifiedBy>Lama Liang</cp:lastModifiedBy>
  <cp:revision>45</cp:revision>
  <dcterms:created xsi:type="dcterms:W3CDTF">2020-10-23T02:13:10Z</dcterms:created>
  <dcterms:modified xsi:type="dcterms:W3CDTF">2020-11-13T08:36:26Z</dcterms:modified>
</cp:coreProperties>
</file>